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9"/>
  </p:notesMasterIdLst>
  <p:sldIdLst>
    <p:sldId id="256" r:id="rId2"/>
    <p:sldId id="257" r:id="rId3"/>
    <p:sldId id="258" r:id="rId4"/>
    <p:sldId id="259" r:id="rId5"/>
    <p:sldId id="260" r:id="rId6"/>
    <p:sldId id="261" r:id="rId7"/>
    <p:sldId id="262" r:id="rId8"/>
  </p:sldIdLst>
  <p:sldSz cx="9144000" cy="5143500" type="screen16x9"/>
  <p:notesSz cx="6858000" cy="9144000"/>
  <p:embeddedFontLst>
    <p:embeddedFont>
      <p:font typeface="Montserrat" panose="00000500000000000000" pitchFamily="2" charset="0"/>
      <p:regular r:id="rId10"/>
      <p:bold r:id="rId11"/>
      <p:italic r:id="rId12"/>
      <p:boldItalic r:id="rId13"/>
    </p:embeddedFont>
    <p:embeddedFont>
      <p:font typeface="Open Sans" panose="020B0606030504020204" pitchFamily="34" charset="0"/>
      <p:regular r:id="rId14"/>
      <p:bold r:id="rId15"/>
      <p:italic r:id="rId16"/>
      <p:boldItalic r:id="rId17"/>
    </p:embeddedFont>
    <p:embeddedFont>
      <p:font typeface="Open Sans ExtraBold" panose="020B0906030804020204" pitchFamily="34" charset="0"/>
      <p:bold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4F5D3A7-7822-4E25-9AFC-D17FA87BA291}">
  <a:tblStyle styleId="{64F5D3A7-7822-4E25-9AFC-D17FA87BA29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802" y="6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23" Type="http://schemas.openxmlformats.org/officeDocument/2006/relationships/tableStyles" Target="tableStyles.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10dc333c71_1_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 name="Google Shape;58;g110dc333c71_1_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 name="Google Shape;59;g110dc333c71_1_9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10dc333c71_1_1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110dc333c71_1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To schools across the country - esp partner networks in key states - we provide the tools, resources, guidance for students/teachers to organize, mobilize, and get their school registered and ready to vote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110dc333c71_1_2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g110dc333c71_1_2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g110dc333c71_1_23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110dc333c71_1_2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110dc333c71_1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110dd1d4dd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110dd1d4dd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110dd1d4dda_0_1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110dd1d4dda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10dd1d4dda_0_8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110dd1d4dda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2" name="Google Shape;52;p1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1200"/>
              </a:spcBef>
              <a:spcAft>
                <a:spcPts val="0"/>
              </a:spcAft>
              <a:buClr>
                <a:schemeClr val="dk1"/>
              </a:buClr>
              <a:buSzPts val="1400"/>
              <a:buChar char="○"/>
              <a:defRPr/>
            </a:lvl2pPr>
            <a:lvl3pPr marL="1371600" lvl="2" indent="-317500" algn="l" rtl="0">
              <a:lnSpc>
                <a:spcPct val="90000"/>
              </a:lnSpc>
              <a:spcBef>
                <a:spcPts val="1200"/>
              </a:spcBef>
              <a:spcAft>
                <a:spcPts val="0"/>
              </a:spcAft>
              <a:buClr>
                <a:schemeClr val="dk1"/>
              </a:buClr>
              <a:buSzPts val="1400"/>
              <a:buChar char="■"/>
              <a:defRPr/>
            </a:lvl3pPr>
            <a:lvl4pPr marL="1828800" lvl="3" indent="-317500" algn="l" rtl="0">
              <a:lnSpc>
                <a:spcPct val="90000"/>
              </a:lnSpc>
              <a:spcBef>
                <a:spcPts val="1200"/>
              </a:spcBef>
              <a:spcAft>
                <a:spcPts val="0"/>
              </a:spcAft>
              <a:buClr>
                <a:schemeClr val="dk1"/>
              </a:buClr>
              <a:buSzPts val="1400"/>
              <a:buChar char="●"/>
              <a:defRPr/>
            </a:lvl4pPr>
            <a:lvl5pPr marL="2286000" lvl="4" indent="-317500" algn="l" rtl="0">
              <a:lnSpc>
                <a:spcPct val="90000"/>
              </a:lnSpc>
              <a:spcBef>
                <a:spcPts val="1200"/>
              </a:spcBef>
              <a:spcAft>
                <a:spcPts val="0"/>
              </a:spcAft>
              <a:buClr>
                <a:schemeClr val="dk1"/>
              </a:buClr>
              <a:buSzPts val="1400"/>
              <a:buChar char="○"/>
              <a:defRPr/>
            </a:lvl5pPr>
            <a:lvl6pPr marL="2743200" lvl="5" indent="-317500" algn="l" rtl="0">
              <a:lnSpc>
                <a:spcPct val="90000"/>
              </a:lnSpc>
              <a:spcBef>
                <a:spcPts val="1200"/>
              </a:spcBef>
              <a:spcAft>
                <a:spcPts val="0"/>
              </a:spcAft>
              <a:buClr>
                <a:schemeClr val="dk1"/>
              </a:buClr>
              <a:buSzPts val="1400"/>
              <a:buChar char="■"/>
              <a:defRPr/>
            </a:lvl6pPr>
            <a:lvl7pPr marL="3200400" lvl="6" indent="-317500" algn="l" rtl="0">
              <a:lnSpc>
                <a:spcPct val="90000"/>
              </a:lnSpc>
              <a:spcBef>
                <a:spcPts val="1200"/>
              </a:spcBef>
              <a:spcAft>
                <a:spcPts val="0"/>
              </a:spcAft>
              <a:buClr>
                <a:schemeClr val="dk1"/>
              </a:buClr>
              <a:buSzPts val="1400"/>
              <a:buChar char="●"/>
              <a:defRPr/>
            </a:lvl7pPr>
            <a:lvl8pPr marL="3657600" lvl="7" indent="-317500" algn="l" rtl="0">
              <a:lnSpc>
                <a:spcPct val="90000"/>
              </a:lnSpc>
              <a:spcBef>
                <a:spcPts val="1200"/>
              </a:spcBef>
              <a:spcAft>
                <a:spcPts val="0"/>
              </a:spcAft>
              <a:buClr>
                <a:schemeClr val="dk1"/>
              </a:buClr>
              <a:buSzPts val="1400"/>
              <a:buChar char="○"/>
              <a:defRPr/>
            </a:lvl8pPr>
            <a:lvl9pPr marL="4114800" lvl="8" indent="-317500" algn="l" rtl="0">
              <a:lnSpc>
                <a:spcPct val="90000"/>
              </a:lnSpc>
              <a:spcBef>
                <a:spcPts val="1200"/>
              </a:spcBef>
              <a:spcAft>
                <a:spcPts val="1200"/>
              </a:spcAft>
              <a:buClr>
                <a:schemeClr val="dk1"/>
              </a:buClr>
              <a:buSzPts val="1400"/>
              <a:buChar char="■"/>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4" name="Google Shape;54;p1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5" name="Google Shape;55;p1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henweallvote.org/schools/civics101/"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E9E9E">
            <a:alpha val="0"/>
          </a:srgbClr>
        </a:solidFill>
        <a:effectLst/>
      </p:bgPr>
    </p:bg>
    <p:spTree>
      <p:nvGrpSpPr>
        <p:cNvPr id="1" name="Shape 60"/>
        <p:cNvGrpSpPr/>
        <p:nvPr/>
      </p:nvGrpSpPr>
      <p:grpSpPr>
        <a:xfrm>
          <a:off x="0" y="0"/>
          <a:ext cx="0" cy="0"/>
          <a:chOff x="0" y="0"/>
          <a:chExt cx="0" cy="0"/>
        </a:xfrm>
      </p:grpSpPr>
      <p:sp>
        <p:nvSpPr>
          <p:cNvPr id="61" name="Google Shape;61;p14"/>
          <p:cNvSpPr/>
          <p:nvPr/>
        </p:nvSpPr>
        <p:spPr>
          <a:xfrm>
            <a:off x="0" y="2365025"/>
            <a:ext cx="9160500" cy="2680800"/>
          </a:xfrm>
          <a:prstGeom prst="rect">
            <a:avLst/>
          </a:prstGeom>
          <a:solidFill>
            <a:srgbClr val="16193E"/>
          </a:solidFill>
          <a:ln w="9525" cap="flat" cmpd="sng">
            <a:solidFill>
              <a:srgbClr val="20124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4"/>
          <p:cNvSpPr/>
          <p:nvPr/>
        </p:nvSpPr>
        <p:spPr>
          <a:xfrm>
            <a:off x="0" y="5045700"/>
            <a:ext cx="9144000" cy="97800"/>
          </a:xfrm>
          <a:prstGeom prst="rect">
            <a:avLst/>
          </a:prstGeom>
          <a:solidFill>
            <a:srgbClr val="63D2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3" name="Google Shape;63;p14"/>
          <p:cNvPicPr preferRelativeResize="0"/>
          <p:nvPr/>
        </p:nvPicPr>
        <p:blipFill rotWithShape="1">
          <a:blip r:embed="rId3">
            <a:alphaModFix/>
          </a:blip>
          <a:srcRect/>
          <a:stretch/>
        </p:blipFill>
        <p:spPr>
          <a:xfrm>
            <a:off x="1768851" y="2943686"/>
            <a:ext cx="5606299" cy="432000"/>
          </a:xfrm>
          <a:prstGeom prst="rect">
            <a:avLst/>
          </a:prstGeom>
          <a:noFill/>
          <a:ln>
            <a:noFill/>
          </a:ln>
        </p:spPr>
      </p:pic>
      <p:sp>
        <p:nvSpPr>
          <p:cNvPr id="64" name="Google Shape;64;p14"/>
          <p:cNvSpPr/>
          <p:nvPr/>
        </p:nvSpPr>
        <p:spPr>
          <a:xfrm>
            <a:off x="530975" y="1608725"/>
            <a:ext cx="7938300" cy="360000"/>
          </a:xfrm>
          <a:prstGeom prst="rect">
            <a:avLst/>
          </a:prstGeom>
          <a:noFill/>
          <a:ln>
            <a:noFill/>
          </a:ln>
        </p:spPr>
        <p:txBody>
          <a:bodyPr spcFirstLastPara="1" wrap="square" lIns="31475" tIns="15725" rIns="31475" bIns="15725" anchor="t" anchorCtr="0">
            <a:noAutofit/>
          </a:bodyPr>
          <a:lstStyle/>
          <a:p>
            <a:pPr marL="0" marR="0" lvl="0" indent="0" algn="ctr" rtl="0">
              <a:spcBef>
                <a:spcPts val="0"/>
              </a:spcBef>
              <a:spcAft>
                <a:spcPts val="0"/>
              </a:spcAft>
              <a:buNone/>
            </a:pPr>
            <a:r>
              <a:rPr lang="en" sz="1600" b="1">
                <a:solidFill>
                  <a:srgbClr val="0B2448"/>
                </a:solidFill>
                <a:latin typeface="Montserrat"/>
                <a:ea typeface="Montserrat"/>
                <a:cs typeface="Montserrat"/>
                <a:sym typeface="Montserrat"/>
              </a:rPr>
              <a:t>To change the culture around voting and to increase participation in each and every election by helping to close the race and age gap.</a:t>
            </a:r>
            <a:endParaRPr sz="1600" b="1">
              <a:solidFill>
                <a:srgbClr val="0B2448"/>
              </a:solidFill>
              <a:latin typeface="Montserrat"/>
              <a:ea typeface="Montserrat"/>
              <a:cs typeface="Montserrat"/>
              <a:sym typeface="Montserrat"/>
            </a:endParaRPr>
          </a:p>
        </p:txBody>
      </p:sp>
      <p:pic>
        <p:nvPicPr>
          <p:cNvPr id="65" name="Google Shape;65;p14"/>
          <p:cNvPicPr preferRelativeResize="0"/>
          <p:nvPr/>
        </p:nvPicPr>
        <p:blipFill>
          <a:blip r:embed="rId4">
            <a:alphaModFix/>
          </a:blip>
          <a:stretch>
            <a:fillRect/>
          </a:stretch>
        </p:blipFill>
        <p:spPr>
          <a:xfrm>
            <a:off x="3465962" y="396725"/>
            <a:ext cx="2212079" cy="970550"/>
          </a:xfrm>
          <a:prstGeom prst="rect">
            <a:avLst/>
          </a:prstGeom>
          <a:noFill/>
          <a:ln>
            <a:noFill/>
          </a:ln>
        </p:spPr>
      </p:pic>
      <p:sp>
        <p:nvSpPr>
          <p:cNvPr id="66" name="Google Shape;66;p14"/>
          <p:cNvSpPr/>
          <p:nvPr/>
        </p:nvSpPr>
        <p:spPr>
          <a:xfrm>
            <a:off x="602850" y="3671350"/>
            <a:ext cx="7938300" cy="360000"/>
          </a:xfrm>
          <a:prstGeom prst="rect">
            <a:avLst/>
          </a:prstGeom>
          <a:noFill/>
          <a:ln>
            <a:noFill/>
          </a:ln>
        </p:spPr>
        <p:txBody>
          <a:bodyPr spcFirstLastPara="1" wrap="square" lIns="31475" tIns="15725" rIns="31475" bIns="15725" anchor="t" anchorCtr="0">
            <a:noAutofit/>
          </a:bodyPr>
          <a:lstStyle/>
          <a:p>
            <a:pPr marL="0" marR="0" lvl="0" indent="0" algn="ctr" rtl="0">
              <a:spcBef>
                <a:spcPts val="0"/>
              </a:spcBef>
              <a:spcAft>
                <a:spcPts val="0"/>
              </a:spcAft>
              <a:buNone/>
            </a:pPr>
            <a:r>
              <a:rPr lang="en" sz="1600" b="1">
                <a:solidFill>
                  <a:schemeClr val="lt1"/>
                </a:solidFill>
                <a:latin typeface="Montserrat"/>
                <a:ea typeface="Montserrat"/>
                <a:cs typeface="Montserrat"/>
                <a:sym typeface="Montserrat"/>
              </a:rPr>
              <a:t>We aim to close the race and age gap and increase youth participation in each and every election by advancing civic education for the entire family and school community. In doing this, we will shift the culture around youth participation in our democracy. </a:t>
            </a:r>
            <a:endParaRPr sz="1600" b="1">
              <a:solidFill>
                <a:schemeClr val="lt1"/>
              </a:solidFill>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1173C"/>
        </a:solidFill>
        <a:effectLst/>
      </p:bgPr>
    </p:bg>
    <p:spTree>
      <p:nvGrpSpPr>
        <p:cNvPr id="1" name="Shape 70"/>
        <p:cNvGrpSpPr/>
        <p:nvPr/>
      </p:nvGrpSpPr>
      <p:grpSpPr>
        <a:xfrm>
          <a:off x="0" y="0"/>
          <a:ext cx="0" cy="0"/>
          <a:chOff x="0" y="0"/>
          <a:chExt cx="0" cy="0"/>
        </a:xfrm>
      </p:grpSpPr>
      <p:sp>
        <p:nvSpPr>
          <p:cNvPr id="71" name="Google Shape;71;p15"/>
          <p:cNvSpPr txBox="1"/>
          <p:nvPr/>
        </p:nvSpPr>
        <p:spPr>
          <a:xfrm>
            <a:off x="434000" y="439275"/>
            <a:ext cx="6957900" cy="3837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 sz="2400" b="1">
                <a:solidFill>
                  <a:srgbClr val="63D297"/>
                </a:solidFill>
                <a:latin typeface="Montserrat"/>
                <a:ea typeface="Montserrat"/>
                <a:cs typeface="Montserrat"/>
                <a:sym typeface="Montserrat"/>
              </a:rPr>
              <a:t>HOW DO WE DO IT? </a:t>
            </a:r>
            <a:endParaRPr sz="2400" b="1">
              <a:solidFill>
                <a:srgbClr val="63D297"/>
              </a:solidFill>
              <a:latin typeface="Montserrat"/>
              <a:ea typeface="Montserrat"/>
              <a:cs typeface="Montserrat"/>
              <a:sym typeface="Montserrat"/>
            </a:endParaRPr>
          </a:p>
          <a:p>
            <a:pPr marL="0" lvl="0" indent="0" algn="ctr" rtl="0">
              <a:lnSpc>
                <a:spcPct val="90000"/>
              </a:lnSpc>
              <a:spcBef>
                <a:spcPts val="0"/>
              </a:spcBef>
              <a:spcAft>
                <a:spcPts val="0"/>
              </a:spcAft>
              <a:buClr>
                <a:schemeClr val="dk1"/>
              </a:buClr>
              <a:buSzPts val="1100"/>
              <a:buFont typeface="Arial"/>
              <a:buNone/>
            </a:pPr>
            <a:endParaRPr sz="1800">
              <a:solidFill>
                <a:schemeClr val="lt1"/>
              </a:solidFill>
              <a:latin typeface="Open Sans ExtraBold"/>
              <a:ea typeface="Open Sans ExtraBold"/>
              <a:cs typeface="Open Sans ExtraBold"/>
              <a:sym typeface="Open Sans ExtraBold"/>
            </a:endParaRPr>
          </a:p>
          <a:p>
            <a:pPr marL="0" lvl="0" indent="0" algn="ctr" rtl="0">
              <a:lnSpc>
                <a:spcPct val="90000"/>
              </a:lnSpc>
              <a:spcBef>
                <a:spcPts val="0"/>
              </a:spcBef>
              <a:spcAft>
                <a:spcPts val="0"/>
              </a:spcAft>
              <a:buClr>
                <a:schemeClr val="dk1"/>
              </a:buClr>
              <a:buSzPts val="1100"/>
              <a:buFont typeface="Arial"/>
              <a:buNone/>
            </a:pPr>
            <a:endParaRPr sz="1800">
              <a:solidFill>
                <a:schemeClr val="lt1"/>
              </a:solidFill>
              <a:latin typeface="Open Sans ExtraBold"/>
              <a:ea typeface="Open Sans ExtraBold"/>
              <a:cs typeface="Open Sans ExtraBold"/>
              <a:sym typeface="Open Sans ExtraBold"/>
            </a:endParaRPr>
          </a:p>
          <a:p>
            <a:pPr marL="0" lvl="0" indent="0" algn="ctr" rtl="0">
              <a:spcBef>
                <a:spcPts val="0"/>
              </a:spcBef>
              <a:spcAft>
                <a:spcPts val="0"/>
              </a:spcAft>
              <a:buNone/>
            </a:pPr>
            <a:endParaRPr sz="1000">
              <a:latin typeface="Open Sans"/>
              <a:ea typeface="Open Sans"/>
              <a:cs typeface="Open Sans"/>
              <a:sym typeface="Open Sans"/>
            </a:endParaRPr>
          </a:p>
        </p:txBody>
      </p:sp>
      <p:pic>
        <p:nvPicPr>
          <p:cNvPr id="72" name="Google Shape;72;p15"/>
          <p:cNvPicPr preferRelativeResize="0"/>
          <p:nvPr/>
        </p:nvPicPr>
        <p:blipFill>
          <a:blip r:embed="rId3">
            <a:alphaModFix/>
          </a:blip>
          <a:stretch>
            <a:fillRect/>
          </a:stretch>
        </p:blipFill>
        <p:spPr>
          <a:xfrm>
            <a:off x="3741488" y="1741237"/>
            <a:ext cx="1661025" cy="1661025"/>
          </a:xfrm>
          <a:prstGeom prst="rect">
            <a:avLst/>
          </a:prstGeom>
          <a:noFill/>
          <a:ln>
            <a:noFill/>
          </a:ln>
        </p:spPr>
      </p:pic>
      <p:pic>
        <p:nvPicPr>
          <p:cNvPr id="73" name="Google Shape;73;p15"/>
          <p:cNvPicPr preferRelativeResize="0"/>
          <p:nvPr/>
        </p:nvPicPr>
        <p:blipFill>
          <a:blip r:embed="rId4">
            <a:alphaModFix/>
          </a:blip>
          <a:stretch>
            <a:fillRect/>
          </a:stretch>
        </p:blipFill>
        <p:spPr>
          <a:xfrm>
            <a:off x="6296475" y="1880475"/>
            <a:ext cx="1217700" cy="1217700"/>
          </a:xfrm>
          <a:prstGeom prst="rect">
            <a:avLst/>
          </a:prstGeom>
          <a:noFill/>
          <a:ln>
            <a:noFill/>
          </a:ln>
        </p:spPr>
      </p:pic>
      <p:pic>
        <p:nvPicPr>
          <p:cNvPr id="74" name="Google Shape;74;p15"/>
          <p:cNvPicPr preferRelativeResize="0"/>
          <p:nvPr/>
        </p:nvPicPr>
        <p:blipFill>
          <a:blip r:embed="rId5">
            <a:alphaModFix/>
          </a:blip>
          <a:stretch>
            <a:fillRect/>
          </a:stretch>
        </p:blipFill>
        <p:spPr>
          <a:xfrm>
            <a:off x="6380263" y="592188"/>
            <a:ext cx="1050125" cy="1050125"/>
          </a:xfrm>
          <a:prstGeom prst="rect">
            <a:avLst/>
          </a:prstGeom>
          <a:noFill/>
          <a:ln>
            <a:noFill/>
          </a:ln>
        </p:spPr>
      </p:pic>
      <p:pic>
        <p:nvPicPr>
          <p:cNvPr id="75" name="Google Shape;75;p15"/>
          <p:cNvPicPr preferRelativeResize="0"/>
          <p:nvPr/>
        </p:nvPicPr>
        <p:blipFill>
          <a:blip r:embed="rId6">
            <a:alphaModFix/>
          </a:blip>
          <a:stretch>
            <a:fillRect/>
          </a:stretch>
        </p:blipFill>
        <p:spPr>
          <a:xfrm>
            <a:off x="6439850" y="3402263"/>
            <a:ext cx="930950" cy="930950"/>
          </a:xfrm>
          <a:prstGeom prst="rect">
            <a:avLst/>
          </a:prstGeom>
          <a:noFill/>
          <a:ln>
            <a:noFill/>
          </a:ln>
        </p:spPr>
      </p:pic>
      <p:sp>
        <p:nvSpPr>
          <p:cNvPr id="76" name="Google Shape;76;p15"/>
          <p:cNvSpPr/>
          <p:nvPr/>
        </p:nvSpPr>
        <p:spPr>
          <a:xfrm>
            <a:off x="2689600" y="2151300"/>
            <a:ext cx="857400" cy="840900"/>
          </a:xfrm>
          <a:prstGeom prst="mathPlus">
            <a:avLst>
              <a:gd name="adj1" fmla="val 23520"/>
            </a:avLst>
          </a:prstGeom>
          <a:solidFill>
            <a:srgbClr val="63D297"/>
          </a:solidFill>
          <a:ln w="9525" cap="flat" cmpd="sng">
            <a:solidFill>
              <a:srgbClr val="63D29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 name="Google Shape;77;p15"/>
          <p:cNvGrpSpPr/>
          <p:nvPr/>
        </p:nvGrpSpPr>
        <p:grpSpPr>
          <a:xfrm>
            <a:off x="433975" y="1341150"/>
            <a:ext cx="2061125" cy="2061125"/>
            <a:chOff x="433975" y="1341150"/>
            <a:chExt cx="2061125" cy="2061125"/>
          </a:xfrm>
        </p:grpSpPr>
        <p:pic>
          <p:nvPicPr>
            <p:cNvPr id="78" name="Google Shape;78;p15"/>
            <p:cNvPicPr preferRelativeResize="0"/>
            <p:nvPr/>
          </p:nvPicPr>
          <p:blipFill>
            <a:blip r:embed="rId7">
              <a:alphaModFix/>
            </a:blip>
            <a:stretch>
              <a:fillRect/>
            </a:stretch>
          </p:blipFill>
          <p:spPr>
            <a:xfrm>
              <a:off x="433975" y="1341150"/>
              <a:ext cx="2061125" cy="2061125"/>
            </a:xfrm>
            <a:prstGeom prst="rect">
              <a:avLst/>
            </a:prstGeom>
            <a:noFill/>
            <a:ln>
              <a:noFill/>
            </a:ln>
          </p:spPr>
        </p:pic>
        <p:sp>
          <p:nvSpPr>
            <p:cNvPr id="79" name="Google Shape;79;p15"/>
            <p:cNvSpPr/>
            <p:nvPr/>
          </p:nvSpPr>
          <p:spPr>
            <a:xfrm>
              <a:off x="1541225" y="2992200"/>
              <a:ext cx="82500" cy="99000"/>
            </a:xfrm>
            <a:prstGeom prst="ellipse">
              <a:avLst/>
            </a:prstGeom>
            <a:solidFill>
              <a:srgbClr val="63D297"/>
            </a:solidFill>
            <a:ln w="9525" cap="flat" cmpd="sng">
              <a:solidFill>
                <a:srgbClr val="63D29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5"/>
            <p:cNvSpPr/>
            <p:nvPr/>
          </p:nvSpPr>
          <p:spPr>
            <a:xfrm>
              <a:off x="2225575" y="2682750"/>
              <a:ext cx="82500" cy="99000"/>
            </a:xfrm>
            <a:prstGeom prst="ellipse">
              <a:avLst/>
            </a:prstGeom>
            <a:solidFill>
              <a:srgbClr val="63D297"/>
            </a:solidFill>
            <a:ln w="9525" cap="flat" cmpd="sng">
              <a:solidFill>
                <a:srgbClr val="63D29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5"/>
            <p:cNvSpPr/>
            <p:nvPr/>
          </p:nvSpPr>
          <p:spPr>
            <a:xfrm>
              <a:off x="709650" y="2682750"/>
              <a:ext cx="82500" cy="99000"/>
            </a:xfrm>
            <a:prstGeom prst="ellipse">
              <a:avLst/>
            </a:prstGeom>
            <a:solidFill>
              <a:srgbClr val="63D297"/>
            </a:solidFill>
            <a:ln w="9525" cap="flat" cmpd="sng">
              <a:solidFill>
                <a:srgbClr val="63D29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5"/>
            <p:cNvSpPr/>
            <p:nvPr/>
          </p:nvSpPr>
          <p:spPr>
            <a:xfrm>
              <a:off x="1623725" y="2052300"/>
              <a:ext cx="82500" cy="99000"/>
            </a:xfrm>
            <a:prstGeom prst="ellipse">
              <a:avLst/>
            </a:prstGeom>
            <a:solidFill>
              <a:srgbClr val="63D297"/>
            </a:solidFill>
            <a:ln w="9525" cap="flat" cmpd="sng">
              <a:solidFill>
                <a:srgbClr val="63D29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5"/>
            <p:cNvSpPr/>
            <p:nvPr/>
          </p:nvSpPr>
          <p:spPr>
            <a:xfrm>
              <a:off x="2301775" y="2052300"/>
              <a:ext cx="82500" cy="99000"/>
            </a:xfrm>
            <a:prstGeom prst="ellipse">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5"/>
            <p:cNvSpPr/>
            <p:nvPr/>
          </p:nvSpPr>
          <p:spPr>
            <a:xfrm>
              <a:off x="2225575" y="2682750"/>
              <a:ext cx="82500" cy="99000"/>
            </a:xfrm>
            <a:prstGeom prst="ellipse">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5"/>
            <p:cNvSpPr/>
            <p:nvPr/>
          </p:nvSpPr>
          <p:spPr>
            <a:xfrm>
              <a:off x="1541225" y="2992200"/>
              <a:ext cx="82500" cy="99000"/>
            </a:xfrm>
            <a:prstGeom prst="ellipse">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5"/>
            <p:cNvSpPr/>
            <p:nvPr/>
          </p:nvSpPr>
          <p:spPr>
            <a:xfrm>
              <a:off x="1623725" y="2052300"/>
              <a:ext cx="82500" cy="99000"/>
            </a:xfrm>
            <a:prstGeom prst="ellipse">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5"/>
            <p:cNvSpPr/>
            <p:nvPr/>
          </p:nvSpPr>
          <p:spPr>
            <a:xfrm>
              <a:off x="715950" y="2682750"/>
              <a:ext cx="82500" cy="99000"/>
            </a:xfrm>
            <a:prstGeom prst="ellipse">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5"/>
            <p:cNvSpPr/>
            <p:nvPr/>
          </p:nvSpPr>
          <p:spPr>
            <a:xfrm>
              <a:off x="487350" y="2246013"/>
              <a:ext cx="82500" cy="99000"/>
            </a:xfrm>
            <a:prstGeom prst="ellipse">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5"/>
            <p:cNvSpPr/>
            <p:nvPr/>
          </p:nvSpPr>
          <p:spPr>
            <a:xfrm>
              <a:off x="957650" y="2322213"/>
              <a:ext cx="82500" cy="99000"/>
            </a:xfrm>
            <a:prstGeom prst="ellipse">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5"/>
            <p:cNvSpPr/>
            <p:nvPr/>
          </p:nvSpPr>
          <p:spPr>
            <a:xfrm>
              <a:off x="1467613" y="2571750"/>
              <a:ext cx="82500" cy="99000"/>
            </a:xfrm>
            <a:prstGeom prst="ellipse">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5"/>
            <p:cNvSpPr/>
            <p:nvPr/>
          </p:nvSpPr>
          <p:spPr>
            <a:xfrm>
              <a:off x="2053750" y="2439825"/>
              <a:ext cx="82500" cy="99000"/>
            </a:xfrm>
            <a:prstGeom prst="ellipse">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92" name="Google Shape;92;p15"/>
          <p:cNvCxnSpPr/>
          <p:nvPr/>
        </p:nvCxnSpPr>
        <p:spPr>
          <a:xfrm rot="10800000" flipH="1">
            <a:off x="5479038" y="1167975"/>
            <a:ext cx="824700" cy="712500"/>
          </a:xfrm>
          <a:prstGeom prst="straightConnector1">
            <a:avLst/>
          </a:prstGeom>
          <a:noFill/>
          <a:ln w="28575" cap="flat" cmpd="sng">
            <a:solidFill>
              <a:srgbClr val="63D297"/>
            </a:solidFill>
            <a:prstDash val="solid"/>
            <a:round/>
            <a:headEnd type="none" w="med" len="med"/>
            <a:tailEnd type="triangle" w="med" len="med"/>
          </a:ln>
        </p:spPr>
      </p:cxnSp>
      <p:cxnSp>
        <p:nvCxnSpPr>
          <p:cNvPr id="93" name="Google Shape;93;p15"/>
          <p:cNvCxnSpPr>
            <a:endCxn id="73" idx="1"/>
          </p:cNvCxnSpPr>
          <p:nvPr/>
        </p:nvCxnSpPr>
        <p:spPr>
          <a:xfrm rot="10800000" flipH="1">
            <a:off x="5478975" y="2489325"/>
            <a:ext cx="817500" cy="103800"/>
          </a:xfrm>
          <a:prstGeom prst="straightConnector1">
            <a:avLst/>
          </a:prstGeom>
          <a:noFill/>
          <a:ln w="28575" cap="flat" cmpd="sng">
            <a:solidFill>
              <a:srgbClr val="63D297"/>
            </a:solidFill>
            <a:prstDash val="solid"/>
            <a:round/>
            <a:headEnd type="none" w="med" len="med"/>
            <a:tailEnd type="triangle" w="med" len="med"/>
          </a:ln>
        </p:spPr>
      </p:cxnSp>
      <p:cxnSp>
        <p:nvCxnSpPr>
          <p:cNvPr id="94" name="Google Shape;94;p15"/>
          <p:cNvCxnSpPr/>
          <p:nvPr/>
        </p:nvCxnSpPr>
        <p:spPr>
          <a:xfrm>
            <a:off x="5502150" y="3441450"/>
            <a:ext cx="785400" cy="273900"/>
          </a:xfrm>
          <a:prstGeom prst="straightConnector1">
            <a:avLst/>
          </a:prstGeom>
          <a:noFill/>
          <a:ln w="28575" cap="flat" cmpd="sng">
            <a:solidFill>
              <a:srgbClr val="63D297"/>
            </a:solidFill>
            <a:prstDash val="solid"/>
            <a:round/>
            <a:headEnd type="none" w="med" len="med"/>
            <a:tailEnd type="triangle" w="med" len="med"/>
          </a:ln>
        </p:spPr>
      </p:cxnSp>
      <p:pic>
        <p:nvPicPr>
          <p:cNvPr id="95" name="Google Shape;95;p15"/>
          <p:cNvPicPr preferRelativeResize="0"/>
          <p:nvPr/>
        </p:nvPicPr>
        <p:blipFill rotWithShape="1">
          <a:blip r:embed="rId8">
            <a:alphaModFix/>
          </a:blip>
          <a:srcRect/>
          <a:stretch/>
        </p:blipFill>
        <p:spPr>
          <a:xfrm>
            <a:off x="478310" y="3313201"/>
            <a:ext cx="2061124" cy="1588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fade">
                                      <p:cBhvr>
                                        <p:cTn id="7" dur="1000"/>
                                        <p:tgtEl>
                                          <p:spTgt spid="77"/>
                                        </p:tgtEl>
                                      </p:cBhvr>
                                    </p:animEffect>
                                  </p:childTnLst>
                                </p:cTn>
                              </p:par>
                              <p:par>
                                <p:cTn id="8" presetID="10" presetClass="entr" presetSubtype="0" fill="hold" nodeType="withEffect">
                                  <p:stCondLst>
                                    <p:cond delay="0"/>
                                  </p:stCondLst>
                                  <p:childTnLst>
                                    <p:set>
                                      <p:cBhvr>
                                        <p:cTn id="9" dur="1" fill="hold">
                                          <p:stCondLst>
                                            <p:cond delay="0"/>
                                          </p:stCondLst>
                                        </p:cTn>
                                        <p:tgtEl>
                                          <p:spTgt spid="95"/>
                                        </p:tgtEl>
                                        <p:attrNameLst>
                                          <p:attrName>style.visibility</p:attrName>
                                        </p:attrNameLst>
                                      </p:cBhvr>
                                      <p:to>
                                        <p:strVal val="visible"/>
                                      </p:to>
                                    </p:set>
                                    <p:animEffect transition="in" filter="fade">
                                      <p:cBhvr>
                                        <p:cTn id="10" dur="1000"/>
                                        <p:tgtEl>
                                          <p:spTgt spid="9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6"/>
                                        </p:tgtEl>
                                        <p:attrNameLst>
                                          <p:attrName>style.visibility</p:attrName>
                                        </p:attrNameLst>
                                      </p:cBhvr>
                                      <p:to>
                                        <p:strVal val="visible"/>
                                      </p:to>
                                    </p:set>
                                    <p:animEffect transition="in" filter="fade">
                                      <p:cBhvr>
                                        <p:cTn id="15" dur="1000"/>
                                        <p:tgtEl>
                                          <p:spTgt spid="7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2"/>
                                        </p:tgtEl>
                                        <p:attrNameLst>
                                          <p:attrName>style.visibility</p:attrName>
                                        </p:attrNameLst>
                                      </p:cBhvr>
                                      <p:to>
                                        <p:strVal val="visible"/>
                                      </p:to>
                                    </p:set>
                                    <p:animEffect transition="in" filter="fade">
                                      <p:cBhvr>
                                        <p:cTn id="20" dur="1000"/>
                                        <p:tgtEl>
                                          <p:spTgt spid="7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92"/>
                                        </p:tgtEl>
                                        <p:attrNameLst>
                                          <p:attrName>style.visibility</p:attrName>
                                        </p:attrNameLst>
                                      </p:cBhvr>
                                      <p:to>
                                        <p:strVal val="visible"/>
                                      </p:to>
                                    </p:set>
                                    <p:animEffect transition="in" filter="fade">
                                      <p:cBhvr>
                                        <p:cTn id="25" dur="1000"/>
                                        <p:tgtEl>
                                          <p:spTgt spid="92"/>
                                        </p:tgtEl>
                                      </p:cBhvr>
                                    </p:animEffect>
                                  </p:childTnLst>
                                </p:cTn>
                              </p:par>
                              <p:par>
                                <p:cTn id="26" presetID="10" presetClass="entr" presetSubtype="0" fill="hold" nodeType="withEffect">
                                  <p:stCondLst>
                                    <p:cond delay="0"/>
                                  </p:stCondLst>
                                  <p:childTnLst>
                                    <p:set>
                                      <p:cBhvr>
                                        <p:cTn id="27" dur="1" fill="hold">
                                          <p:stCondLst>
                                            <p:cond delay="0"/>
                                          </p:stCondLst>
                                        </p:cTn>
                                        <p:tgtEl>
                                          <p:spTgt spid="74"/>
                                        </p:tgtEl>
                                        <p:attrNameLst>
                                          <p:attrName>style.visibility</p:attrName>
                                        </p:attrNameLst>
                                      </p:cBhvr>
                                      <p:to>
                                        <p:strVal val="visible"/>
                                      </p:to>
                                    </p:set>
                                    <p:animEffect transition="in" filter="fade">
                                      <p:cBhvr>
                                        <p:cTn id="28" dur="1000"/>
                                        <p:tgtEl>
                                          <p:spTgt spid="7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93"/>
                                        </p:tgtEl>
                                        <p:attrNameLst>
                                          <p:attrName>style.visibility</p:attrName>
                                        </p:attrNameLst>
                                      </p:cBhvr>
                                      <p:to>
                                        <p:strVal val="visible"/>
                                      </p:to>
                                    </p:set>
                                    <p:animEffect transition="in" filter="fade">
                                      <p:cBhvr>
                                        <p:cTn id="33" dur="1000"/>
                                        <p:tgtEl>
                                          <p:spTgt spid="93"/>
                                        </p:tgtEl>
                                      </p:cBhvr>
                                    </p:animEffect>
                                  </p:childTnLst>
                                </p:cTn>
                              </p:par>
                              <p:par>
                                <p:cTn id="34" presetID="10" presetClass="entr" presetSubtype="0" fill="hold" nodeType="withEffect">
                                  <p:stCondLst>
                                    <p:cond delay="0"/>
                                  </p:stCondLst>
                                  <p:childTnLst>
                                    <p:set>
                                      <p:cBhvr>
                                        <p:cTn id="35" dur="1" fill="hold">
                                          <p:stCondLst>
                                            <p:cond delay="0"/>
                                          </p:stCondLst>
                                        </p:cTn>
                                        <p:tgtEl>
                                          <p:spTgt spid="73"/>
                                        </p:tgtEl>
                                        <p:attrNameLst>
                                          <p:attrName>style.visibility</p:attrName>
                                        </p:attrNameLst>
                                      </p:cBhvr>
                                      <p:to>
                                        <p:strVal val="visible"/>
                                      </p:to>
                                    </p:set>
                                    <p:animEffect transition="in" filter="fade">
                                      <p:cBhvr>
                                        <p:cTn id="36" dur="1000"/>
                                        <p:tgtEl>
                                          <p:spTgt spid="73"/>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94"/>
                                        </p:tgtEl>
                                        <p:attrNameLst>
                                          <p:attrName>style.visibility</p:attrName>
                                        </p:attrNameLst>
                                      </p:cBhvr>
                                      <p:to>
                                        <p:strVal val="visible"/>
                                      </p:to>
                                    </p:set>
                                    <p:animEffect transition="in" filter="fade">
                                      <p:cBhvr>
                                        <p:cTn id="41" dur="1000"/>
                                        <p:tgtEl>
                                          <p:spTgt spid="94"/>
                                        </p:tgtEl>
                                      </p:cBhvr>
                                    </p:animEffect>
                                  </p:childTnLst>
                                </p:cTn>
                              </p:par>
                              <p:par>
                                <p:cTn id="42" presetID="10" presetClass="entr" presetSubtype="0" fill="hold" nodeType="withEffect">
                                  <p:stCondLst>
                                    <p:cond delay="0"/>
                                  </p:stCondLst>
                                  <p:childTnLst>
                                    <p:set>
                                      <p:cBhvr>
                                        <p:cTn id="43" dur="1" fill="hold">
                                          <p:stCondLst>
                                            <p:cond delay="0"/>
                                          </p:stCondLst>
                                        </p:cTn>
                                        <p:tgtEl>
                                          <p:spTgt spid="75"/>
                                        </p:tgtEl>
                                        <p:attrNameLst>
                                          <p:attrName>style.visibility</p:attrName>
                                        </p:attrNameLst>
                                      </p:cBhvr>
                                      <p:to>
                                        <p:strVal val="visible"/>
                                      </p:to>
                                    </p:set>
                                    <p:animEffect transition="in" filter="fade">
                                      <p:cBhvr>
                                        <p:cTn id="44" dur="10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1173C"/>
        </a:solidFill>
        <a:effectLst/>
      </p:bgPr>
    </p:bg>
    <p:spTree>
      <p:nvGrpSpPr>
        <p:cNvPr id="1" name="Shape 100"/>
        <p:cNvGrpSpPr/>
        <p:nvPr/>
      </p:nvGrpSpPr>
      <p:grpSpPr>
        <a:xfrm>
          <a:off x="0" y="0"/>
          <a:ext cx="0" cy="0"/>
          <a:chOff x="0" y="0"/>
          <a:chExt cx="0" cy="0"/>
        </a:xfrm>
      </p:grpSpPr>
      <p:sp>
        <p:nvSpPr>
          <p:cNvPr id="101" name="Google Shape;101;p16"/>
          <p:cNvSpPr/>
          <p:nvPr/>
        </p:nvSpPr>
        <p:spPr>
          <a:xfrm>
            <a:off x="0" y="2365025"/>
            <a:ext cx="9160500" cy="2680800"/>
          </a:xfrm>
          <a:prstGeom prst="rect">
            <a:avLst/>
          </a:prstGeom>
          <a:solidFill>
            <a:srgbClr val="9E9E9E">
              <a:alpha val="0"/>
            </a:srgbClr>
          </a:solidFill>
          <a:ln w="9525" cap="flat" cmpd="sng">
            <a:solidFill>
              <a:srgbClr val="20124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6"/>
          <p:cNvSpPr/>
          <p:nvPr/>
        </p:nvSpPr>
        <p:spPr>
          <a:xfrm>
            <a:off x="0" y="5045700"/>
            <a:ext cx="9144000" cy="97800"/>
          </a:xfrm>
          <a:prstGeom prst="rect">
            <a:avLst/>
          </a:prstGeom>
          <a:solidFill>
            <a:srgbClr val="63D2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3" name="Google Shape;103;p16"/>
          <p:cNvPicPr preferRelativeResize="0"/>
          <p:nvPr/>
        </p:nvPicPr>
        <p:blipFill rotWithShape="1">
          <a:blip r:embed="rId3">
            <a:alphaModFix/>
          </a:blip>
          <a:srcRect/>
          <a:stretch/>
        </p:blipFill>
        <p:spPr>
          <a:xfrm>
            <a:off x="1777101" y="1053236"/>
            <a:ext cx="5606299" cy="432000"/>
          </a:xfrm>
          <a:prstGeom prst="rect">
            <a:avLst/>
          </a:prstGeom>
          <a:noFill/>
          <a:ln>
            <a:noFill/>
          </a:ln>
        </p:spPr>
      </p:pic>
      <p:sp>
        <p:nvSpPr>
          <p:cNvPr id="104" name="Google Shape;104;p16"/>
          <p:cNvSpPr txBox="1"/>
          <p:nvPr/>
        </p:nvSpPr>
        <p:spPr>
          <a:xfrm>
            <a:off x="-125" y="2571750"/>
            <a:ext cx="9144000" cy="600300"/>
          </a:xfrm>
          <a:prstGeom prst="rect">
            <a:avLst/>
          </a:prstGeom>
          <a:solidFill>
            <a:schemeClr val="lt1"/>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700" b="1">
                <a:latin typeface="Montserrat"/>
                <a:ea typeface="Montserrat"/>
                <a:cs typeface="Montserrat"/>
                <a:sym typeface="Montserrat"/>
              </a:rPr>
              <a:t>Deepening the work</a:t>
            </a:r>
            <a:endParaRPr sz="2700" b="1">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6193E"/>
        </a:solidFill>
        <a:effectLst/>
      </p:bgPr>
    </p:bg>
    <p:spTree>
      <p:nvGrpSpPr>
        <p:cNvPr id="1" name="Shape 108"/>
        <p:cNvGrpSpPr/>
        <p:nvPr/>
      </p:nvGrpSpPr>
      <p:grpSpPr>
        <a:xfrm>
          <a:off x="0" y="0"/>
          <a:ext cx="0" cy="0"/>
          <a:chOff x="0" y="0"/>
          <a:chExt cx="0" cy="0"/>
        </a:xfrm>
      </p:grpSpPr>
      <p:sp>
        <p:nvSpPr>
          <p:cNvPr id="109" name="Google Shape;109;p17"/>
          <p:cNvSpPr txBox="1">
            <a:spLocks noGrp="1"/>
          </p:cNvSpPr>
          <p:nvPr>
            <p:ph type="title"/>
          </p:nvPr>
        </p:nvSpPr>
        <p:spPr>
          <a:xfrm>
            <a:off x="340900" y="161700"/>
            <a:ext cx="8378100" cy="470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sz="2600" b="1">
                <a:solidFill>
                  <a:srgbClr val="63D297"/>
                </a:solidFill>
                <a:latin typeface="Montserrat"/>
                <a:ea typeface="Montserrat"/>
                <a:cs typeface="Montserrat"/>
                <a:sym typeface="Montserrat"/>
              </a:rPr>
              <a:t>MSV Clubs: GOAL 400 by Nov 2022</a:t>
            </a:r>
            <a:endParaRPr sz="2600">
              <a:solidFill>
                <a:srgbClr val="63D297"/>
              </a:solidFill>
              <a:latin typeface="Montserrat"/>
              <a:ea typeface="Montserrat"/>
              <a:cs typeface="Montserrat"/>
              <a:sym typeface="Montserrat"/>
            </a:endParaRPr>
          </a:p>
        </p:txBody>
      </p:sp>
      <p:sp>
        <p:nvSpPr>
          <p:cNvPr id="110" name="Google Shape;110;p17"/>
          <p:cNvSpPr/>
          <p:nvPr/>
        </p:nvSpPr>
        <p:spPr>
          <a:xfrm>
            <a:off x="0" y="5045700"/>
            <a:ext cx="9144000" cy="97800"/>
          </a:xfrm>
          <a:prstGeom prst="rect">
            <a:avLst/>
          </a:prstGeom>
          <a:solidFill>
            <a:srgbClr val="63D2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1" name="Google Shape;111;p17"/>
          <p:cNvCxnSpPr/>
          <p:nvPr/>
        </p:nvCxnSpPr>
        <p:spPr>
          <a:xfrm rot="10800000" flipH="1">
            <a:off x="398100" y="2574400"/>
            <a:ext cx="8347800" cy="3300"/>
          </a:xfrm>
          <a:prstGeom prst="straightConnector1">
            <a:avLst/>
          </a:prstGeom>
          <a:noFill/>
          <a:ln w="9525" cap="flat" cmpd="sng">
            <a:solidFill>
              <a:srgbClr val="63D297"/>
            </a:solidFill>
            <a:prstDash val="solid"/>
            <a:round/>
            <a:headEnd type="none" w="med" len="med"/>
            <a:tailEnd type="none" w="med" len="med"/>
          </a:ln>
        </p:spPr>
      </p:cxnSp>
      <p:sp>
        <p:nvSpPr>
          <p:cNvPr id="112" name="Google Shape;112;p17"/>
          <p:cNvSpPr txBox="1"/>
          <p:nvPr/>
        </p:nvSpPr>
        <p:spPr>
          <a:xfrm>
            <a:off x="383050" y="675950"/>
            <a:ext cx="5396400" cy="1377600"/>
          </a:xfrm>
          <a:prstGeom prst="rect">
            <a:avLst/>
          </a:prstGeom>
          <a:noFill/>
          <a:ln>
            <a:noFill/>
          </a:ln>
        </p:spPr>
        <p:txBody>
          <a:bodyPr spcFirstLastPara="1" wrap="square" lIns="91425" tIns="91425" rIns="91425" bIns="91425" anchor="t" anchorCtr="0">
            <a:spAutoFit/>
          </a:bodyPr>
          <a:lstStyle/>
          <a:p>
            <a:pPr marL="457200" lvl="0" indent="-327025" algn="l" rtl="0">
              <a:spcBef>
                <a:spcPts val="0"/>
              </a:spcBef>
              <a:spcAft>
                <a:spcPts val="0"/>
              </a:spcAft>
              <a:buClr>
                <a:srgbClr val="63D297"/>
              </a:buClr>
              <a:buSzPts val="1550"/>
              <a:buFont typeface="Montserrat"/>
              <a:buChar char="❖"/>
            </a:pPr>
            <a:r>
              <a:rPr lang="en" sz="1550">
                <a:solidFill>
                  <a:srgbClr val="63D297"/>
                </a:solidFill>
                <a:latin typeface="Montserrat"/>
                <a:ea typeface="Montserrat"/>
                <a:cs typeface="Montserrat"/>
                <a:sym typeface="Montserrat"/>
              </a:rPr>
              <a:t>Anchors work in a school </a:t>
            </a:r>
            <a:endParaRPr sz="1550">
              <a:solidFill>
                <a:srgbClr val="63D297"/>
              </a:solidFill>
              <a:latin typeface="Montserrat"/>
              <a:ea typeface="Montserrat"/>
              <a:cs typeface="Montserrat"/>
              <a:sym typeface="Montserrat"/>
            </a:endParaRPr>
          </a:p>
          <a:p>
            <a:pPr marL="457200" lvl="0" indent="0" algn="l" rtl="0">
              <a:spcBef>
                <a:spcPts val="0"/>
              </a:spcBef>
              <a:spcAft>
                <a:spcPts val="0"/>
              </a:spcAft>
              <a:buNone/>
            </a:pPr>
            <a:endParaRPr sz="1550">
              <a:solidFill>
                <a:srgbClr val="63D297"/>
              </a:solidFill>
              <a:latin typeface="Montserrat"/>
              <a:ea typeface="Montserrat"/>
              <a:cs typeface="Montserrat"/>
              <a:sym typeface="Montserrat"/>
            </a:endParaRPr>
          </a:p>
          <a:p>
            <a:pPr marL="457200" lvl="0" indent="-327025" algn="l" rtl="0">
              <a:spcBef>
                <a:spcPts val="0"/>
              </a:spcBef>
              <a:spcAft>
                <a:spcPts val="0"/>
              </a:spcAft>
              <a:buClr>
                <a:srgbClr val="63D297"/>
              </a:buClr>
              <a:buSzPts val="1550"/>
              <a:buFont typeface="Montserrat"/>
              <a:buChar char="❖"/>
            </a:pPr>
            <a:r>
              <a:rPr lang="en" sz="1550">
                <a:solidFill>
                  <a:srgbClr val="63D297"/>
                </a:solidFill>
                <a:latin typeface="Montserrat"/>
                <a:ea typeface="Montserrat"/>
                <a:cs typeface="Montserrat"/>
                <a:sym typeface="Montserrat"/>
              </a:rPr>
              <a:t>Long-term sustainability</a:t>
            </a:r>
            <a:endParaRPr sz="1550">
              <a:solidFill>
                <a:srgbClr val="63D297"/>
              </a:solidFill>
              <a:latin typeface="Montserrat"/>
              <a:ea typeface="Montserrat"/>
              <a:cs typeface="Montserrat"/>
              <a:sym typeface="Montserrat"/>
            </a:endParaRPr>
          </a:p>
          <a:p>
            <a:pPr marL="457200" lvl="0" indent="0" algn="l" rtl="0">
              <a:spcBef>
                <a:spcPts val="0"/>
              </a:spcBef>
              <a:spcAft>
                <a:spcPts val="0"/>
              </a:spcAft>
              <a:buNone/>
            </a:pPr>
            <a:endParaRPr sz="1550">
              <a:solidFill>
                <a:srgbClr val="63D297"/>
              </a:solidFill>
              <a:latin typeface="Montserrat"/>
              <a:ea typeface="Montserrat"/>
              <a:cs typeface="Montserrat"/>
              <a:sym typeface="Montserrat"/>
            </a:endParaRPr>
          </a:p>
          <a:p>
            <a:pPr marL="457200" lvl="0" indent="-327025" algn="l" rtl="0">
              <a:spcBef>
                <a:spcPts val="0"/>
              </a:spcBef>
              <a:spcAft>
                <a:spcPts val="0"/>
              </a:spcAft>
              <a:buClr>
                <a:srgbClr val="63D297"/>
              </a:buClr>
              <a:buSzPts val="1550"/>
              <a:buFont typeface="Montserrat"/>
              <a:buChar char="❖"/>
            </a:pPr>
            <a:r>
              <a:rPr lang="en" sz="1550">
                <a:solidFill>
                  <a:srgbClr val="63D297"/>
                </a:solidFill>
                <a:latin typeface="Montserrat"/>
                <a:ea typeface="Montserrat"/>
                <a:cs typeface="Montserrat"/>
                <a:sym typeface="Montserrat"/>
              </a:rPr>
              <a:t>Culture shifts</a:t>
            </a:r>
            <a:endParaRPr sz="1550" b="1">
              <a:solidFill>
                <a:srgbClr val="63D297"/>
              </a:solidFill>
              <a:latin typeface="Montserrat"/>
              <a:ea typeface="Montserrat"/>
              <a:cs typeface="Montserrat"/>
              <a:sym typeface="Montserrat"/>
            </a:endParaRPr>
          </a:p>
        </p:txBody>
      </p:sp>
      <p:sp>
        <p:nvSpPr>
          <p:cNvPr id="113" name="Google Shape;113;p17"/>
          <p:cNvSpPr txBox="1"/>
          <p:nvPr/>
        </p:nvSpPr>
        <p:spPr>
          <a:xfrm>
            <a:off x="334900" y="2436675"/>
            <a:ext cx="8390100" cy="306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600" b="1">
                <a:solidFill>
                  <a:srgbClr val="63D297"/>
                </a:solidFill>
                <a:latin typeface="Montserrat"/>
                <a:ea typeface="Montserrat"/>
                <a:cs typeface="Montserrat"/>
                <a:sym typeface="Montserrat"/>
              </a:rPr>
              <a:t>Civics 101 Training Program</a:t>
            </a:r>
            <a:endParaRPr sz="2600" b="1">
              <a:solidFill>
                <a:srgbClr val="63D297"/>
              </a:solidFill>
              <a:latin typeface="Montserrat"/>
              <a:ea typeface="Montserrat"/>
              <a:cs typeface="Montserrat"/>
              <a:sym typeface="Montserrat"/>
            </a:endParaRPr>
          </a:p>
          <a:p>
            <a:pPr marL="0" lvl="0" indent="0" algn="l" rtl="0">
              <a:spcBef>
                <a:spcPts val="0"/>
              </a:spcBef>
              <a:spcAft>
                <a:spcPts val="0"/>
              </a:spcAft>
              <a:buNone/>
            </a:pPr>
            <a:endParaRPr sz="1500">
              <a:solidFill>
                <a:srgbClr val="63D297"/>
              </a:solidFill>
              <a:latin typeface="Montserrat"/>
              <a:ea typeface="Montserrat"/>
              <a:cs typeface="Montserrat"/>
              <a:sym typeface="Montserrat"/>
            </a:endParaRPr>
          </a:p>
          <a:p>
            <a:pPr marL="457200" lvl="0" indent="-323850" algn="l" rtl="0">
              <a:spcBef>
                <a:spcPts val="0"/>
              </a:spcBef>
              <a:spcAft>
                <a:spcPts val="0"/>
              </a:spcAft>
              <a:buClr>
                <a:srgbClr val="63D297"/>
              </a:buClr>
              <a:buSzPts val="1500"/>
              <a:buFont typeface="Montserrat"/>
              <a:buChar char="❖"/>
            </a:pPr>
            <a:r>
              <a:rPr lang="en" sz="1500">
                <a:solidFill>
                  <a:srgbClr val="63D297"/>
                </a:solidFill>
                <a:latin typeface="Montserrat"/>
                <a:ea typeface="Montserrat"/>
                <a:cs typeface="Montserrat"/>
                <a:sym typeface="Montserrat"/>
              </a:rPr>
              <a:t>Trainings once every month in campaign</a:t>
            </a:r>
            <a:endParaRPr sz="1500">
              <a:solidFill>
                <a:srgbClr val="63D297"/>
              </a:solidFill>
              <a:latin typeface="Montserrat"/>
              <a:ea typeface="Montserrat"/>
              <a:cs typeface="Montserrat"/>
              <a:sym typeface="Montserrat"/>
            </a:endParaRPr>
          </a:p>
          <a:p>
            <a:pPr marL="457200" lvl="0" indent="0" algn="l" rtl="0">
              <a:spcBef>
                <a:spcPts val="0"/>
              </a:spcBef>
              <a:spcAft>
                <a:spcPts val="0"/>
              </a:spcAft>
              <a:buNone/>
            </a:pPr>
            <a:r>
              <a:rPr lang="en" sz="1500">
                <a:solidFill>
                  <a:srgbClr val="63D297"/>
                </a:solidFill>
                <a:latin typeface="Montserrat"/>
                <a:ea typeface="Montserrat"/>
                <a:cs typeface="Montserrat"/>
                <a:sym typeface="Montserrat"/>
              </a:rPr>
              <a:t>skills</a:t>
            </a:r>
            <a:endParaRPr sz="1500">
              <a:solidFill>
                <a:srgbClr val="63D297"/>
              </a:solidFill>
              <a:latin typeface="Montserrat"/>
              <a:ea typeface="Montserrat"/>
              <a:cs typeface="Montserrat"/>
              <a:sym typeface="Montserrat"/>
            </a:endParaRPr>
          </a:p>
          <a:p>
            <a:pPr marL="457200" lvl="0" indent="0" algn="l" rtl="0">
              <a:spcBef>
                <a:spcPts val="0"/>
              </a:spcBef>
              <a:spcAft>
                <a:spcPts val="0"/>
              </a:spcAft>
              <a:buNone/>
            </a:pPr>
            <a:endParaRPr sz="1500">
              <a:solidFill>
                <a:srgbClr val="63D297"/>
              </a:solidFill>
              <a:latin typeface="Montserrat"/>
              <a:ea typeface="Montserrat"/>
              <a:cs typeface="Montserrat"/>
              <a:sym typeface="Montserrat"/>
            </a:endParaRPr>
          </a:p>
          <a:p>
            <a:pPr marL="457200" lvl="0" indent="-323850" algn="l" rtl="0">
              <a:spcBef>
                <a:spcPts val="0"/>
              </a:spcBef>
              <a:spcAft>
                <a:spcPts val="0"/>
              </a:spcAft>
              <a:buClr>
                <a:srgbClr val="63D297"/>
              </a:buClr>
              <a:buSzPts val="1500"/>
              <a:buFont typeface="Montserrat"/>
              <a:buChar char="❖"/>
            </a:pPr>
            <a:r>
              <a:rPr lang="en" sz="1500">
                <a:solidFill>
                  <a:srgbClr val="63D297"/>
                </a:solidFill>
                <a:latin typeface="Montserrat"/>
                <a:ea typeface="Montserrat"/>
                <a:cs typeface="Montserrat"/>
                <a:sym typeface="Montserrat"/>
              </a:rPr>
              <a:t>Each Training leads to an Action</a:t>
            </a:r>
            <a:endParaRPr sz="1500">
              <a:solidFill>
                <a:srgbClr val="63D297"/>
              </a:solidFill>
              <a:latin typeface="Montserrat"/>
              <a:ea typeface="Montserrat"/>
              <a:cs typeface="Montserrat"/>
              <a:sym typeface="Montserrat"/>
            </a:endParaRPr>
          </a:p>
          <a:p>
            <a:pPr marL="457200" lvl="0" indent="0" algn="l" rtl="0">
              <a:spcBef>
                <a:spcPts val="0"/>
              </a:spcBef>
              <a:spcAft>
                <a:spcPts val="0"/>
              </a:spcAft>
              <a:buNone/>
            </a:pPr>
            <a:endParaRPr sz="1500">
              <a:solidFill>
                <a:srgbClr val="63D297"/>
              </a:solidFill>
              <a:latin typeface="Montserrat"/>
              <a:ea typeface="Montserrat"/>
              <a:cs typeface="Montserrat"/>
              <a:sym typeface="Montserrat"/>
            </a:endParaRPr>
          </a:p>
          <a:p>
            <a:pPr marL="457200" lvl="0" indent="-323850" algn="l" rtl="0">
              <a:spcBef>
                <a:spcPts val="0"/>
              </a:spcBef>
              <a:spcAft>
                <a:spcPts val="0"/>
              </a:spcAft>
              <a:buClr>
                <a:srgbClr val="63D297"/>
              </a:buClr>
              <a:buSzPts val="1500"/>
              <a:buFont typeface="Montserrat"/>
              <a:buChar char="❖"/>
            </a:pPr>
            <a:r>
              <a:rPr lang="en" sz="1500">
                <a:solidFill>
                  <a:srgbClr val="63D297"/>
                </a:solidFill>
                <a:latin typeface="Montserrat"/>
                <a:ea typeface="Montserrat"/>
                <a:cs typeface="Montserrat"/>
                <a:sym typeface="Montserrat"/>
              </a:rPr>
              <a:t>Every Action, an opportunity to apply new skills to real work scenarios</a:t>
            </a:r>
            <a:endParaRPr sz="1500">
              <a:solidFill>
                <a:srgbClr val="63D297"/>
              </a:solidFill>
              <a:latin typeface="Montserrat"/>
              <a:ea typeface="Montserrat"/>
              <a:cs typeface="Montserrat"/>
              <a:sym typeface="Montserrat"/>
            </a:endParaRPr>
          </a:p>
          <a:p>
            <a:pPr marL="457200" lvl="0" indent="0" algn="l" rtl="0">
              <a:spcBef>
                <a:spcPts val="0"/>
              </a:spcBef>
              <a:spcAft>
                <a:spcPts val="0"/>
              </a:spcAft>
              <a:buNone/>
            </a:pPr>
            <a:endParaRPr sz="1500">
              <a:solidFill>
                <a:srgbClr val="63D297"/>
              </a:solidFill>
              <a:latin typeface="Montserrat"/>
              <a:ea typeface="Montserrat"/>
              <a:cs typeface="Montserrat"/>
              <a:sym typeface="Montserrat"/>
            </a:endParaRPr>
          </a:p>
          <a:p>
            <a:pPr marL="457200" lvl="0" indent="-323850" algn="l" rtl="0">
              <a:spcBef>
                <a:spcPts val="0"/>
              </a:spcBef>
              <a:spcAft>
                <a:spcPts val="0"/>
              </a:spcAft>
              <a:buClr>
                <a:srgbClr val="63D297"/>
              </a:buClr>
              <a:buSzPts val="1500"/>
              <a:buFont typeface="Montserrat"/>
              <a:buChar char="❖"/>
            </a:pPr>
            <a:r>
              <a:rPr lang="en" sz="1500" b="1" u="sng">
                <a:solidFill>
                  <a:schemeClr val="hlink"/>
                </a:solidFill>
                <a:latin typeface="Montserrat"/>
                <a:ea typeface="Montserrat"/>
                <a:cs typeface="Montserrat"/>
                <a:sym typeface="Montserrat"/>
                <a:hlinkClick r:id="rId3"/>
              </a:rPr>
              <a:t>https://whenweallvote.org/schools/civics101/</a:t>
            </a:r>
            <a:r>
              <a:rPr lang="en" sz="1500" b="1">
                <a:solidFill>
                  <a:srgbClr val="63D297"/>
                </a:solidFill>
                <a:latin typeface="Montserrat"/>
                <a:ea typeface="Montserrat"/>
                <a:cs typeface="Montserrat"/>
                <a:sym typeface="Montserrat"/>
              </a:rPr>
              <a:t>  </a:t>
            </a:r>
            <a:endParaRPr sz="1500" b="1">
              <a:solidFill>
                <a:srgbClr val="63D297"/>
              </a:solidFill>
              <a:latin typeface="Montserrat"/>
              <a:ea typeface="Montserrat"/>
              <a:cs typeface="Montserrat"/>
              <a:sym typeface="Montserrat"/>
            </a:endParaRPr>
          </a:p>
          <a:p>
            <a:pPr marL="0" lvl="0" indent="0" algn="l" rtl="0">
              <a:spcBef>
                <a:spcPts val="0"/>
              </a:spcBef>
              <a:spcAft>
                <a:spcPts val="0"/>
              </a:spcAft>
              <a:buNone/>
            </a:pPr>
            <a:endParaRPr sz="2600">
              <a:solidFill>
                <a:srgbClr val="63D297"/>
              </a:solidFill>
              <a:latin typeface="Open Sans ExtraBold"/>
              <a:ea typeface="Open Sans ExtraBold"/>
              <a:cs typeface="Open Sans ExtraBold"/>
              <a:sym typeface="Open Sans ExtraBold"/>
            </a:endParaRPr>
          </a:p>
        </p:txBody>
      </p:sp>
      <p:pic>
        <p:nvPicPr>
          <p:cNvPr id="114" name="Google Shape;114;p17"/>
          <p:cNvPicPr preferRelativeResize="0"/>
          <p:nvPr/>
        </p:nvPicPr>
        <p:blipFill>
          <a:blip r:embed="rId4">
            <a:alphaModFix/>
          </a:blip>
          <a:stretch>
            <a:fillRect/>
          </a:stretch>
        </p:blipFill>
        <p:spPr>
          <a:xfrm>
            <a:off x="7570875" y="2910612"/>
            <a:ext cx="1148125" cy="1148125"/>
          </a:xfrm>
          <a:prstGeom prst="rect">
            <a:avLst/>
          </a:prstGeom>
          <a:noFill/>
          <a:ln>
            <a:noFill/>
          </a:ln>
        </p:spPr>
      </p:pic>
      <p:pic>
        <p:nvPicPr>
          <p:cNvPr id="115" name="Google Shape;115;p17"/>
          <p:cNvPicPr preferRelativeResize="0"/>
          <p:nvPr/>
        </p:nvPicPr>
        <p:blipFill>
          <a:blip r:embed="rId5">
            <a:alphaModFix/>
          </a:blip>
          <a:stretch>
            <a:fillRect/>
          </a:stretch>
        </p:blipFill>
        <p:spPr>
          <a:xfrm>
            <a:off x="7199675" y="632400"/>
            <a:ext cx="1094350" cy="1094350"/>
          </a:xfrm>
          <a:prstGeom prst="rect">
            <a:avLst/>
          </a:prstGeom>
          <a:noFill/>
          <a:ln>
            <a:noFill/>
          </a:ln>
        </p:spPr>
      </p:pic>
      <p:sp>
        <p:nvSpPr>
          <p:cNvPr id="116" name="Google Shape;116;p17"/>
          <p:cNvSpPr txBox="1"/>
          <p:nvPr/>
        </p:nvSpPr>
        <p:spPr>
          <a:xfrm>
            <a:off x="4707050" y="979475"/>
            <a:ext cx="7070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9E9E9E"/>
                </a:solidFill>
                <a:latin typeface="Montserrat"/>
                <a:ea typeface="Montserrat"/>
                <a:cs typeface="Montserrat"/>
                <a:sym typeface="Montserrat"/>
              </a:rPr>
              <a:t>Register Your Club Here →</a:t>
            </a:r>
            <a:endParaRPr b="1">
              <a:solidFill>
                <a:srgbClr val="9E9E9E"/>
              </a:solidFill>
              <a:latin typeface="Montserrat"/>
              <a:ea typeface="Montserrat"/>
              <a:cs typeface="Montserrat"/>
              <a:sym typeface="Montserrat"/>
            </a:endParaRPr>
          </a:p>
        </p:txBody>
      </p:sp>
      <p:sp>
        <p:nvSpPr>
          <p:cNvPr id="117" name="Google Shape;117;p17"/>
          <p:cNvSpPr txBox="1"/>
          <p:nvPr/>
        </p:nvSpPr>
        <p:spPr>
          <a:xfrm>
            <a:off x="4823600" y="3284575"/>
            <a:ext cx="7070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b="1">
                <a:solidFill>
                  <a:srgbClr val="9E9E9E"/>
                </a:solidFill>
                <a:latin typeface="Montserrat"/>
                <a:ea typeface="Montserrat"/>
                <a:cs typeface="Montserrat"/>
                <a:sym typeface="Montserrat"/>
              </a:rPr>
              <a:t>Check out resources Here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6193E"/>
        </a:solidFill>
        <a:effectLst/>
      </p:bgPr>
    </p:bg>
    <p:spTree>
      <p:nvGrpSpPr>
        <p:cNvPr id="1" name="Shape 121"/>
        <p:cNvGrpSpPr/>
        <p:nvPr/>
      </p:nvGrpSpPr>
      <p:grpSpPr>
        <a:xfrm>
          <a:off x="0" y="0"/>
          <a:ext cx="0" cy="0"/>
          <a:chOff x="0" y="0"/>
          <a:chExt cx="0" cy="0"/>
        </a:xfrm>
      </p:grpSpPr>
      <p:sp>
        <p:nvSpPr>
          <p:cNvPr id="122" name="Google Shape;122;p18"/>
          <p:cNvSpPr/>
          <p:nvPr/>
        </p:nvSpPr>
        <p:spPr>
          <a:xfrm>
            <a:off x="0" y="5045700"/>
            <a:ext cx="9144000" cy="97800"/>
          </a:xfrm>
          <a:prstGeom prst="rect">
            <a:avLst/>
          </a:prstGeom>
          <a:solidFill>
            <a:srgbClr val="63D2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8"/>
          <p:cNvSpPr txBox="1"/>
          <p:nvPr/>
        </p:nvSpPr>
        <p:spPr>
          <a:xfrm>
            <a:off x="285800" y="301150"/>
            <a:ext cx="8390100" cy="3755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600">
                <a:solidFill>
                  <a:srgbClr val="63D297"/>
                </a:solidFill>
                <a:latin typeface="Open Sans ExtraBold"/>
                <a:ea typeface="Open Sans ExtraBold"/>
                <a:cs typeface="Open Sans ExtraBold"/>
                <a:sym typeface="Open Sans ExtraBold"/>
              </a:rPr>
              <a:t>Voter Registration: GOAL 50,000 by Nov 2022</a:t>
            </a:r>
            <a:endParaRPr sz="2600">
              <a:solidFill>
                <a:srgbClr val="63D297"/>
              </a:solidFill>
              <a:latin typeface="Open Sans ExtraBold"/>
              <a:ea typeface="Open Sans ExtraBold"/>
              <a:cs typeface="Open Sans ExtraBold"/>
              <a:sym typeface="Open Sans ExtraBold"/>
            </a:endParaRPr>
          </a:p>
          <a:p>
            <a:pPr marL="0" lvl="0" indent="0" algn="l" rtl="0">
              <a:spcBef>
                <a:spcPts val="0"/>
              </a:spcBef>
              <a:spcAft>
                <a:spcPts val="0"/>
              </a:spcAft>
              <a:buNone/>
            </a:pPr>
            <a:endParaRPr sz="1800">
              <a:solidFill>
                <a:srgbClr val="63D297"/>
              </a:solidFill>
              <a:latin typeface="Montserrat"/>
              <a:ea typeface="Montserrat"/>
              <a:cs typeface="Montserrat"/>
              <a:sym typeface="Montserrat"/>
            </a:endParaRPr>
          </a:p>
          <a:p>
            <a:pPr marL="0" lvl="0" indent="0" algn="l" rtl="0">
              <a:spcBef>
                <a:spcPts val="0"/>
              </a:spcBef>
              <a:spcAft>
                <a:spcPts val="0"/>
              </a:spcAft>
              <a:buNone/>
            </a:pPr>
            <a:r>
              <a:rPr lang="en" sz="1800">
                <a:solidFill>
                  <a:srgbClr val="63D297"/>
                </a:solidFill>
                <a:latin typeface="Montserrat"/>
                <a:ea typeface="Montserrat"/>
                <a:cs typeface="Montserrat"/>
                <a:sym typeface="Montserrat"/>
              </a:rPr>
              <a:t>Trainings, Toolkits and Guidance to support:</a:t>
            </a:r>
            <a:endParaRPr sz="1800">
              <a:solidFill>
                <a:srgbClr val="63D297"/>
              </a:solidFill>
              <a:latin typeface="Montserrat"/>
              <a:ea typeface="Montserrat"/>
              <a:cs typeface="Montserrat"/>
              <a:sym typeface="Montserrat"/>
            </a:endParaRPr>
          </a:p>
          <a:p>
            <a:pPr marL="0" lvl="0" indent="0" algn="l" rtl="0">
              <a:spcBef>
                <a:spcPts val="0"/>
              </a:spcBef>
              <a:spcAft>
                <a:spcPts val="0"/>
              </a:spcAft>
              <a:buNone/>
            </a:pPr>
            <a:endParaRPr sz="1800">
              <a:solidFill>
                <a:srgbClr val="63D297"/>
              </a:solidFill>
              <a:latin typeface="Montserrat"/>
              <a:ea typeface="Montserrat"/>
              <a:cs typeface="Montserrat"/>
              <a:sym typeface="Montserrat"/>
            </a:endParaRPr>
          </a:p>
          <a:p>
            <a:pPr marL="457200" lvl="0" indent="-342900" algn="l" rtl="0">
              <a:spcBef>
                <a:spcPts val="0"/>
              </a:spcBef>
              <a:spcAft>
                <a:spcPts val="0"/>
              </a:spcAft>
              <a:buClr>
                <a:srgbClr val="63D297"/>
              </a:buClr>
              <a:buSzPts val="1800"/>
              <a:buFont typeface="Montserrat"/>
              <a:buChar char="❖"/>
            </a:pPr>
            <a:r>
              <a:rPr lang="en" sz="1800">
                <a:solidFill>
                  <a:srgbClr val="63D297"/>
                </a:solidFill>
                <a:latin typeface="Montserrat"/>
                <a:ea typeface="Montserrat"/>
                <a:cs typeface="Montserrat"/>
                <a:sym typeface="Montserrat"/>
              </a:rPr>
              <a:t>Season of Action VR Campaign - Kicking off March 16</a:t>
            </a:r>
            <a:endParaRPr sz="1800">
              <a:solidFill>
                <a:srgbClr val="63D297"/>
              </a:solidFill>
              <a:latin typeface="Montserrat"/>
              <a:ea typeface="Montserrat"/>
              <a:cs typeface="Montserrat"/>
              <a:sym typeface="Montserrat"/>
            </a:endParaRPr>
          </a:p>
          <a:p>
            <a:pPr marL="457200" lvl="0" indent="0" algn="l" rtl="0">
              <a:spcBef>
                <a:spcPts val="0"/>
              </a:spcBef>
              <a:spcAft>
                <a:spcPts val="0"/>
              </a:spcAft>
              <a:buNone/>
            </a:pPr>
            <a:endParaRPr sz="1800">
              <a:solidFill>
                <a:srgbClr val="63D297"/>
              </a:solidFill>
              <a:latin typeface="Montserrat"/>
              <a:ea typeface="Montserrat"/>
              <a:cs typeface="Montserrat"/>
              <a:sym typeface="Montserrat"/>
            </a:endParaRPr>
          </a:p>
          <a:p>
            <a:pPr marL="457200" lvl="0" indent="-342900" algn="l" rtl="0">
              <a:spcBef>
                <a:spcPts val="0"/>
              </a:spcBef>
              <a:spcAft>
                <a:spcPts val="0"/>
              </a:spcAft>
              <a:buClr>
                <a:srgbClr val="63D297"/>
              </a:buClr>
              <a:buSzPts val="1800"/>
              <a:buFont typeface="Montserrat"/>
              <a:buChar char="❖"/>
            </a:pPr>
            <a:r>
              <a:rPr lang="en" sz="1800">
                <a:solidFill>
                  <a:srgbClr val="63D297"/>
                </a:solidFill>
                <a:latin typeface="Montserrat"/>
                <a:ea typeface="Montserrat"/>
                <a:cs typeface="Montserrat"/>
                <a:sym typeface="Montserrat"/>
              </a:rPr>
              <a:t>Rites of Passage</a:t>
            </a:r>
            <a:endParaRPr sz="1800">
              <a:solidFill>
                <a:srgbClr val="63D297"/>
              </a:solidFill>
              <a:latin typeface="Montserrat"/>
              <a:ea typeface="Montserrat"/>
              <a:cs typeface="Montserrat"/>
              <a:sym typeface="Montserrat"/>
            </a:endParaRPr>
          </a:p>
          <a:p>
            <a:pPr marL="457200" lvl="0" indent="0" algn="l" rtl="0">
              <a:spcBef>
                <a:spcPts val="0"/>
              </a:spcBef>
              <a:spcAft>
                <a:spcPts val="0"/>
              </a:spcAft>
              <a:buNone/>
            </a:pPr>
            <a:endParaRPr sz="1800">
              <a:solidFill>
                <a:srgbClr val="63D297"/>
              </a:solidFill>
              <a:latin typeface="Montserrat"/>
              <a:ea typeface="Montserrat"/>
              <a:cs typeface="Montserrat"/>
              <a:sym typeface="Montserrat"/>
            </a:endParaRPr>
          </a:p>
          <a:p>
            <a:pPr marL="457200" lvl="0" indent="-342900" algn="l" rtl="0">
              <a:spcBef>
                <a:spcPts val="0"/>
              </a:spcBef>
              <a:spcAft>
                <a:spcPts val="0"/>
              </a:spcAft>
              <a:buClr>
                <a:srgbClr val="63D297"/>
              </a:buClr>
              <a:buSzPts val="1800"/>
              <a:buFont typeface="Montserrat"/>
              <a:buChar char="❖"/>
            </a:pPr>
            <a:r>
              <a:rPr lang="en" sz="1800">
                <a:solidFill>
                  <a:srgbClr val="63D297"/>
                </a:solidFill>
                <a:latin typeface="Montserrat"/>
                <a:ea typeface="Montserrat"/>
                <a:cs typeface="Montserrat"/>
                <a:sym typeface="Montserrat"/>
              </a:rPr>
              <a:t>Themed months (i.e. Women’s History Month)</a:t>
            </a:r>
            <a:endParaRPr sz="1800">
              <a:solidFill>
                <a:srgbClr val="63D297"/>
              </a:solidFill>
              <a:latin typeface="Montserrat"/>
              <a:ea typeface="Montserrat"/>
              <a:cs typeface="Montserrat"/>
              <a:sym typeface="Montserrat"/>
            </a:endParaRPr>
          </a:p>
          <a:p>
            <a:pPr marL="457200" lvl="0" indent="0" algn="l" rtl="0">
              <a:spcBef>
                <a:spcPts val="0"/>
              </a:spcBef>
              <a:spcAft>
                <a:spcPts val="0"/>
              </a:spcAft>
              <a:buNone/>
            </a:pPr>
            <a:endParaRPr sz="1800">
              <a:solidFill>
                <a:srgbClr val="63D297"/>
              </a:solidFill>
              <a:latin typeface="Montserrat"/>
              <a:ea typeface="Montserrat"/>
              <a:cs typeface="Montserrat"/>
              <a:sym typeface="Montserrat"/>
            </a:endParaRPr>
          </a:p>
          <a:p>
            <a:pPr marL="457200" lvl="0" indent="-342900" algn="l" rtl="0">
              <a:spcBef>
                <a:spcPts val="0"/>
              </a:spcBef>
              <a:spcAft>
                <a:spcPts val="0"/>
              </a:spcAft>
              <a:buClr>
                <a:srgbClr val="63D297"/>
              </a:buClr>
              <a:buSzPts val="1800"/>
              <a:buFont typeface="Montserrat"/>
              <a:buChar char="❖"/>
            </a:pPr>
            <a:r>
              <a:rPr lang="en" sz="1800" b="1">
                <a:solidFill>
                  <a:srgbClr val="63D297"/>
                </a:solidFill>
                <a:latin typeface="Montserrat"/>
                <a:ea typeface="Montserrat"/>
                <a:cs typeface="Montserrat"/>
                <a:sym typeface="Montserrat"/>
              </a:rPr>
              <a:t>Uncommon Club Goal:</a:t>
            </a:r>
            <a:endParaRPr sz="1800" b="1">
              <a:solidFill>
                <a:srgbClr val="63D297"/>
              </a:solidFill>
              <a:latin typeface="Montserrat"/>
              <a:ea typeface="Montserrat"/>
              <a:cs typeface="Montserrat"/>
              <a:sym typeface="Montserrat"/>
            </a:endParaRPr>
          </a:p>
          <a:p>
            <a:pPr marL="0" lvl="0" indent="0" algn="l" rtl="0">
              <a:spcBef>
                <a:spcPts val="0"/>
              </a:spcBef>
              <a:spcAft>
                <a:spcPts val="0"/>
              </a:spcAft>
              <a:buNone/>
            </a:pPr>
            <a:endParaRPr sz="2600">
              <a:solidFill>
                <a:srgbClr val="63D297"/>
              </a:solidFill>
              <a:latin typeface="Open Sans ExtraBold"/>
              <a:ea typeface="Open Sans ExtraBold"/>
              <a:cs typeface="Open Sans ExtraBold"/>
              <a:sym typeface="Open Sans Extra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6193E"/>
        </a:solidFill>
        <a:effectLst/>
      </p:bgPr>
    </p:bg>
    <p:spTree>
      <p:nvGrpSpPr>
        <p:cNvPr id="1" name="Shape 127"/>
        <p:cNvGrpSpPr/>
        <p:nvPr/>
      </p:nvGrpSpPr>
      <p:grpSpPr>
        <a:xfrm>
          <a:off x="0" y="0"/>
          <a:ext cx="0" cy="0"/>
          <a:chOff x="0" y="0"/>
          <a:chExt cx="0" cy="0"/>
        </a:xfrm>
      </p:grpSpPr>
      <p:sp>
        <p:nvSpPr>
          <p:cNvPr id="128" name="Google Shape;128;p19"/>
          <p:cNvSpPr txBox="1">
            <a:spLocks noGrp="1"/>
          </p:cNvSpPr>
          <p:nvPr>
            <p:ph type="title"/>
          </p:nvPr>
        </p:nvSpPr>
        <p:spPr>
          <a:xfrm>
            <a:off x="340900" y="279225"/>
            <a:ext cx="8378100" cy="470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sz="2600">
                <a:solidFill>
                  <a:srgbClr val="63D297"/>
                </a:solidFill>
                <a:latin typeface="Open Sans ExtraBold"/>
                <a:ea typeface="Open Sans ExtraBold"/>
                <a:cs typeface="Open Sans ExtraBold"/>
                <a:sym typeface="Open Sans ExtraBold"/>
              </a:rPr>
              <a:t>Student Benefits</a:t>
            </a:r>
            <a:endParaRPr sz="2600" b="0">
              <a:solidFill>
                <a:srgbClr val="63D297"/>
              </a:solidFill>
            </a:endParaRPr>
          </a:p>
        </p:txBody>
      </p:sp>
      <p:sp>
        <p:nvSpPr>
          <p:cNvPr id="129" name="Google Shape;129;p19"/>
          <p:cNvSpPr/>
          <p:nvPr/>
        </p:nvSpPr>
        <p:spPr>
          <a:xfrm>
            <a:off x="0" y="5045700"/>
            <a:ext cx="9144000" cy="97800"/>
          </a:xfrm>
          <a:prstGeom prst="rect">
            <a:avLst/>
          </a:prstGeom>
          <a:solidFill>
            <a:srgbClr val="63D2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30" name="Google Shape;130;p19"/>
          <p:cNvCxnSpPr/>
          <p:nvPr/>
        </p:nvCxnSpPr>
        <p:spPr>
          <a:xfrm rot="10800000" flipH="1">
            <a:off x="383050" y="2710050"/>
            <a:ext cx="8347800" cy="3300"/>
          </a:xfrm>
          <a:prstGeom prst="straightConnector1">
            <a:avLst/>
          </a:prstGeom>
          <a:noFill/>
          <a:ln w="9525" cap="flat" cmpd="sng">
            <a:solidFill>
              <a:srgbClr val="63D297"/>
            </a:solidFill>
            <a:prstDash val="solid"/>
            <a:round/>
            <a:headEnd type="none" w="med" len="med"/>
            <a:tailEnd type="none" w="med" len="med"/>
          </a:ln>
        </p:spPr>
      </p:cxnSp>
      <p:sp>
        <p:nvSpPr>
          <p:cNvPr id="131" name="Google Shape;131;p19"/>
          <p:cNvSpPr txBox="1"/>
          <p:nvPr/>
        </p:nvSpPr>
        <p:spPr>
          <a:xfrm>
            <a:off x="401975" y="838650"/>
            <a:ext cx="5396400" cy="1616100"/>
          </a:xfrm>
          <a:prstGeom prst="rect">
            <a:avLst/>
          </a:prstGeom>
          <a:noFill/>
          <a:ln>
            <a:noFill/>
          </a:ln>
        </p:spPr>
        <p:txBody>
          <a:bodyPr spcFirstLastPara="1" wrap="square" lIns="91425" tIns="91425" rIns="91425" bIns="91425" anchor="t" anchorCtr="0">
            <a:spAutoFit/>
          </a:bodyPr>
          <a:lstStyle/>
          <a:p>
            <a:pPr marL="457200" lvl="0" indent="-327025" algn="l" rtl="0">
              <a:spcBef>
                <a:spcPts val="0"/>
              </a:spcBef>
              <a:spcAft>
                <a:spcPts val="0"/>
              </a:spcAft>
              <a:buClr>
                <a:srgbClr val="63D297"/>
              </a:buClr>
              <a:buSzPts val="1550"/>
              <a:buFont typeface="Montserrat"/>
              <a:buChar char="❖"/>
            </a:pPr>
            <a:r>
              <a:rPr lang="en" sz="1550">
                <a:solidFill>
                  <a:srgbClr val="63D297"/>
                </a:solidFill>
                <a:latin typeface="Montserrat"/>
                <a:ea typeface="Montserrat"/>
                <a:cs typeface="Montserrat"/>
                <a:sym typeface="Montserrat"/>
              </a:rPr>
              <a:t>Community Service Hours </a:t>
            </a:r>
            <a:endParaRPr sz="1550">
              <a:solidFill>
                <a:srgbClr val="63D297"/>
              </a:solidFill>
              <a:latin typeface="Montserrat"/>
              <a:ea typeface="Montserrat"/>
              <a:cs typeface="Montserrat"/>
              <a:sym typeface="Montserrat"/>
            </a:endParaRPr>
          </a:p>
          <a:p>
            <a:pPr marL="457200" lvl="0" indent="0" algn="l" rtl="0">
              <a:spcBef>
                <a:spcPts val="0"/>
              </a:spcBef>
              <a:spcAft>
                <a:spcPts val="0"/>
              </a:spcAft>
              <a:buNone/>
            </a:pPr>
            <a:endParaRPr sz="1550">
              <a:solidFill>
                <a:srgbClr val="63D297"/>
              </a:solidFill>
              <a:latin typeface="Montserrat"/>
              <a:ea typeface="Montserrat"/>
              <a:cs typeface="Montserrat"/>
              <a:sym typeface="Montserrat"/>
            </a:endParaRPr>
          </a:p>
          <a:p>
            <a:pPr marL="457200" lvl="0" indent="-327025" algn="l" rtl="0">
              <a:spcBef>
                <a:spcPts val="0"/>
              </a:spcBef>
              <a:spcAft>
                <a:spcPts val="0"/>
              </a:spcAft>
              <a:buClr>
                <a:srgbClr val="63D297"/>
              </a:buClr>
              <a:buSzPts val="1550"/>
              <a:buFont typeface="Montserrat"/>
              <a:buChar char="❖"/>
            </a:pPr>
            <a:r>
              <a:rPr lang="en" sz="1550">
                <a:solidFill>
                  <a:srgbClr val="63D297"/>
                </a:solidFill>
                <a:latin typeface="Montserrat"/>
                <a:ea typeface="Montserrat"/>
                <a:cs typeface="Montserrat"/>
                <a:sym typeface="Montserrat"/>
              </a:rPr>
              <a:t>Civics Diplomas (in participating states)</a:t>
            </a:r>
            <a:endParaRPr sz="1550">
              <a:solidFill>
                <a:srgbClr val="63D297"/>
              </a:solidFill>
              <a:latin typeface="Montserrat"/>
              <a:ea typeface="Montserrat"/>
              <a:cs typeface="Montserrat"/>
              <a:sym typeface="Montserrat"/>
            </a:endParaRPr>
          </a:p>
          <a:p>
            <a:pPr marL="457200" lvl="0" indent="0" algn="l" rtl="0">
              <a:spcBef>
                <a:spcPts val="0"/>
              </a:spcBef>
              <a:spcAft>
                <a:spcPts val="0"/>
              </a:spcAft>
              <a:buNone/>
            </a:pPr>
            <a:endParaRPr sz="1550">
              <a:solidFill>
                <a:srgbClr val="63D297"/>
              </a:solidFill>
              <a:latin typeface="Montserrat"/>
              <a:ea typeface="Montserrat"/>
              <a:cs typeface="Montserrat"/>
              <a:sym typeface="Montserrat"/>
            </a:endParaRPr>
          </a:p>
          <a:p>
            <a:pPr marL="457200" lvl="0" indent="-327025" algn="l" rtl="0">
              <a:spcBef>
                <a:spcPts val="0"/>
              </a:spcBef>
              <a:spcAft>
                <a:spcPts val="0"/>
              </a:spcAft>
              <a:buClr>
                <a:srgbClr val="63D297"/>
              </a:buClr>
              <a:buSzPts val="1550"/>
              <a:buFont typeface="Montserrat"/>
              <a:buChar char="❖"/>
            </a:pPr>
            <a:r>
              <a:rPr lang="en" sz="1550">
                <a:solidFill>
                  <a:srgbClr val="63D297"/>
                </a:solidFill>
                <a:latin typeface="Montserrat"/>
                <a:ea typeface="Montserrat"/>
                <a:cs typeface="Montserrat"/>
                <a:sym typeface="Montserrat"/>
              </a:rPr>
              <a:t>Join a community of civic-oriented students</a:t>
            </a:r>
            <a:endParaRPr sz="1550">
              <a:solidFill>
                <a:srgbClr val="63D297"/>
              </a:solidFill>
              <a:latin typeface="Montserrat"/>
              <a:ea typeface="Montserrat"/>
              <a:cs typeface="Montserrat"/>
              <a:sym typeface="Montserrat"/>
            </a:endParaRPr>
          </a:p>
          <a:p>
            <a:pPr marL="0" lvl="0" indent="0" algn="l" rtl="0">
              <a:spcBef>
                <a:spcPts val="0"/>
              </a:spcBef>
              <a:spcAft>
                <a:spcPts val="0"/>
              </a:spcAft>
              <a:buNone/>
            </a:pPr>
            <a:endParaRPr sz="1550">
              <a:solidFill>
                <a:srgbClr val="63D297"/>
              </a:solidFill>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6193E"/>
        </a:solidFill>
        <a:effectLst/>
      </p:bgPr>
    </p:bg>
    <p:spTree>
      <p:nvGrpSpPr>
        <p:cNvPr id="1" name="Shape 135"/>
        <p:cNvGrpSpPr/>
        <p:nvPr/>
      </p:nvGrpSpPr>
      <p:grpSpPr>
        <a:xfrm>
          <a:off x="0" y="0"/>
          <a:ext cx="0" cy="0"/>
          <a:chOff x="0" y="0"/>
          <a:chExt cx="0" cy="0"/>
        </a:xfrm>
      </p:grpSpPr>
      <p:sp>
        <p:nvSpPr>
          <p:cNvPr id="136" name="Google Shape;136;p20"/>
          <p:cNvSpPr txBox="1">
            <a:spLocks noGrp="1"/>
          </p:cNvSpPr>
          <p:nvPr>
            <p:ph type="title"/>
          </p:nvPr>
        </p:nvSpPr>
        <p:spPr>
          <a:xfrm>
            <a:off x="340900" y="279225"/>
            <a:ext cx="8378100" cy="470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sz="2600">
                <a:solidFill>
                  <a:srgbClr val="63D297"/>
                </a:solidFill>
                <a:latin typeface="Open Sans ExtraBold"/>
                <a:ea typeface="Open Sans ExtraBold"/>
                <a:cs typeface="Open Sans ExtraBold"/>
                <a:sym typeface="Open Sans ExtraBold"/>
              </a:rPr>
              <a:t>Spring Semester: </a:t>
            </a:r>
            <a:r>
              <a:rPr lang="en" sz="2600" b="0">
                <a:solidFill>
                  <a:srgbClr val="63D297"/>
                </a:solidFill>
              </a:rPr>
              <a:t>8-12 hrs/month student time</a:t>
            </a:r>
            <a:endParaRPr sz="2600" b="0">
              <a:solidFill>
                <a:srgbClr val="63D297"/>
              </a:solidFill>
            </a:endParaRPr>
          </a:p>
        </p:txBody>
      </p:sp>
      <p:sp>
        <p:nvSpPr>
          <p:cNvPr id="137" name="Google Shape;137;p20"/>
          <p:cNvSpPr/>
          <p:nvPr/>
        </p:nvSpPr>
        <p:spPr>
          <a:xfrm>
            <a:off x="0" y="5045700"/>
            <a:ext cx="9144000" cy="97800"/>
          </a:xfrm>
          <a:prstGeom prst="rect">
            <a:avLst/>
          </a:prstGeom>
          <a:solidFill>
            <a:srgbClr val="63D2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138" name="Google Shape;138;p20"/>
          <p:cNvGraphicFramePr/>
          <p:nvPr/>
        </p:nvGraphicFramePr>
        <p:xfrm>
          <a:off x="349750" y="851113"/>
          <a:ext cx="3000000" cy="3000000"/>
        </p:xfrm>
        <a:graphic>
          <a:graphicData uri="http://schemas.openxmlformats.org/drawingml/2006/table">
            <a:tbl>
              <a:tblPr>
                <a:noFill/>
                <a:tableStyleId>{64F5D3A7-7822-4E25-9AFC-D17FA87BA291}</a:tableStyleId>
              </a:tblPr>
              <a:tblGrid>
                <a:gridCol w="3094175">
                  <a:extLst>
                    <a:ext uri="{9D8B030D-6E8A-4147-A177-3AD203B41FA5}">
                      <a16:colId xmlns:a16="http://schemas.microsoft.com/office/drawing/2014/main" val="20000"/>
                    </a:ext>
                  </a:extLst>
                </a:gridCol>
                <a:gridCol w="2593200">
                  <a:extLst>
                    <a:ext uri="{9D8B030D-6E8A-4147-A177-3AD203B41FA5}">
                      <a16:colId xmlns:a16="http://schemas.microsoft.com/office/drawing/2014/main" val="20001"/>
                    </a:ext>
                  </a:extLst>
                </a:gridCol>
                <a:gridCol w="2690625">
                  <a:extLst>
                    <a:ext uri="{9D8B030D-6E8A-4147-A177-3AD203B41FA5}">
                      <a16:colId xmlns:a16="http://schemas.microsoft.com/office/drawing/2014/main" val="20002"/>
                    </a:ext>
                  </a:extLst>
                </a:gridCol>
              </a:tblGrid>
              <a:tr h="453950">
                <a:tc>
                  <a:txBody>
                    <a:bodyPr/>
                    <a:lstStyle/>
                    <a:p>
                      <a:pPr marL="0" lvl="0" indent="0" algn="ctr" rtl="0">
                        <a:spcBef>
                          <a:spcPts val="0"/>
                        </a:spcBef>
                        <a:spcAft>
                          <a:spcPts val="1000"/>
                        </a:spcAft>
                        <a:buNone/>
                      </a:pPr>
                      <a:r>
                        <a:rPr lang="en" sz="1600" b="1">
                          <a:solidFill>
                            <a:schemeClr val="dk1"/>
                          </a:solidFill>
                          <a:latin typeface="Open Sans"/>
                          <a:ea typeface="Open Sans"/>
                          <a:cs typeface="Open Sans"/>
                          <a:sym typeface="Open Sans"/>
                        </a:rPr>
                        <a:t>January 5</a:t>
                      </a:r>
                      <a:endParaRPr sz="1600" b="1">
                        <a:solidFill>
                          <a:schemeClr val="dk1"/>
                        </a:solidFill>
                        <a:latin typeface="Open Sans"/>
                        <a:ea typeface="Open Sans"/>
                        <a:cs typeface="Open Sans"/>
                        <a:sym typeface="Open Sans"/>
                      </a:endParaRPr>
                    </a:p>
                  </a:txBody>
                  <a:tcPr marL="91425" marR="91425" marT="91425" marB="91425">
                    <a:lnL w="28575" cap="flat" cmpd="sng">
                      <a:solidFill>
                        <a:srgbClr val="63D297"/>
                      </a:solidFill>
                      <a:prstDash val="solid"/>
                      <a:round/>
                      <a:headEnd type="none" w="sm" len="sm"/>
                      <a:tailEnd type="none" w="sm" len="sm"/>
                    </a:lnL>
                    <a:lnR w="28575" cap="flat" cmpd="sng">
                      <a:solidFill>
                        <a:srgbClr val="11173C"/>
                      </a:solidFill>
                      <a:prstDash val="solid"/>
                      <a:round/>
                      <a:headEnd type="none" w="sm" len="sm"/>
                      <a:tailEnd type="none" w="sm" len="sm"/>
                    </a:lnR>
                    <a:lnT w="114300" cap="flat" cmpd="sng">
                      <a:solidFill>
                        <a:srgbClr val="11173C"/>
                      </a:solidFill>
                      <a:prstDash val="solid"/>
                      <a:round/>
                      <a:headEnd type="none" w="sm" len="sm"/>
                      <a:tailEnd type="none" w="sm" len="sm"/>
                    </a:lnT>
                    <a:lnB w="28575" cap="flat" cmpd="sng">
                      <a:solidFill>
                        <a:srgbClr val="11173C"/>
                      </a:solidFill>
                      <a:prstDash val="solid"/>
                      <a:round/>
                      <a:headEnd type="none" w="sm" len="sm"/>
                      <a:tailEnd type="none" w="sm" len="sm"/>
                    </a:lnB>
                    <a:solidFill>
                      <a:srgbClr val="63D297"/>
                    </a:solidFill>
                  </a:tcPr>
                </a:tc>
                <a:tc>
                  <a:txBody>
                    <a:bodyPr/>
                    <a:lstStyle/>
                    <a:p>
                      <a:pPr marL="0" lvl="0" indent="0" algn="ctr" rtl="0">
                        <a:spcBef>
                          <a:spcPts val="0"/>
                        </a:spcBef>
                        <a:spcAft>
                          <a:spcPts val="1000"/>
                        </a:spcAft>
                        <a:buNone/>
                      </a:pPr>
                      <a:r>
                        <a:rPr lang="en" sz="1600" b="1">
                          <a:solidFill>
                            <a:schemeClr val="dk1"/>
                          </a:solidFill>
                          <a:latin typeface="Open Sans"/>
                          <a:ea typeface="Open Sans"/>
                          <a:cs typeface="Open Sans"/>
                          <a:sym typeface="Open Sans"/>
                        </a:rPr>
                        <a:t>February 2</a:t>
                      </a:r>
                      <a:endParaRPr sz="1600" b="1">
                        <a:solidFill>
                          <a:schemeClr val="dk1"/>
                        </a:solidFill>
                        <a:latin typeface="Open Sans"/>
                        <a:ea typeface="Open Sans"/>
                        <a:cs typeface="Open Sans"/>
                        <a:sym typeface="Open Sans"/>
                      </a:endParaRPr>
                    </a:p>
                  </a:txBody>
                  <a:tcPr marL="91425" marR="91425" marT="91425" marB="91425">
                    <a:lnL w="28575" cap="flat" cmpd="sng">
                      <a:solidFill>
                        <a:srgbClr val="11173C"/>
                      </a:solidFill>
                      <a:prstDash val="solid"/>
                      <a:round/>
                      <a:headEnd type="none" w="sm" len="sm"/>
                      <a:tailEnd type="none" w="sm" len="sm"/>
                    </a:lnL>
                    <a:lnR w="28575" cap="flat" cmpd="sng">
                      <a:solidFill>
                        <a:srgbClr val="11173C"/>
                      </a:solidFill>
                      <a:prstDash val="solid"/>
                      <a:round/>
                      <a:headEnd type="none" w="sm" len="sm"/>
                      <a:tailEnd type="none" w="sm" len="sm"/>
                    </a:lnR>
                    <a:lnT w="114300" cap="flat" cmpd="sng">
                      <a:solidFill>
                        <a:srgbClr val="11173C"/>
                      </a:solidFill>
                      <a:prstDash val="solid"/>
                      <a:round/>
                      <a:headEnd type="none" w="sm" len="sm"/>
                      <a:tailEnd type="none" w="sm" len="sm"/>
                    </a:lnT>
                    <a:lnB w="28575" cap="flat" cmpd="sng">
                      <a:solidFill>
                        <a:srgbClr val="11173C"/>
                      </a:solidFill>
                      <a:prstDash val="solid"/>
                      <a:round/>
                      <a:headEnd type="none" w="sm" len="sm"/>
                      <a:tailEnd type="none" w="sm" len="sm"/>
                    </a:lnB>
                    <a:solidFill>
                      <a:srgbClr val="63D297"/>
                    </a:solidFill>
                  </a:tcPr>
                </a:tc>
                <a:tc>
                  <a:txBody>
                    <a:bodyPr/>
                    <a:lstStyle/>
                    <a:p>
                      <a:pPr marL="0" lvl="0" indent="0" algn="ctr" rtl="0">
                        <a:spcBef>
                          <a:spcPts val="0"/>
                        </a:spcBef>
                        <a:spcAft>
                          <a:spcPts val="1000"/>
                        </a:spcAft>
                        <a:buNone/>
                      </a:pPr>
                      <a:r>
                        <a:rPr lang="en" sz="1600" b="1">
                          <a:latin typeface="Open Sans"/>
                          <a:ea typeface="Open Sans"/>
                          <a:cs typeface="Open Sans"/>
                          <a:sym typeface="Open Sans"/>
                        </a:rPr>
                        <a:t>March 16</a:t>
                      </a:r>
                      <a:endParaRPr sz="1600" b="1">
                        <a:latin typeface="Open Sans"/>
                        <a:ea typeface="Open Sans"/>
                        <a:cs typeface="Open Sans"/>
                        <a:sym typeface="Open Sans"/>
                      </a:endParaRPr>
                    </a:p>
                  </a:txBody>
                  <a:tcPr marL="91425" marR="91425" marT="91425" marB="91425">
                    <a:lnL w="28575" cap="flat" cmpd="sng">
                      <a:solidFill>
                        <a:srgbClr val="11173C"/>
                      </a:solidFill>
                      <a:prstDash val="solid"/>
                      <a:round/>
                      <a:headEnd type="none" w="sm" len="sm"/>
                      <a:tailEnd type="none" w="sm" len="sm"/>
                    </a:lnL>
                    <a:lnR w="28575" cap="flat" cmpd="sng">
                      <a:solidFill>
                        <a:srgbClr val="63D297"/>
                      </a:solidFill>
                      <a:prstDash val="solid"/>
                      <a:round/>
                      <a:headEnd type="none" w="sm" len="sm"/>
                      <a:tailEnd type="none" w="sm" len="sm"/>
                    </a:lnR>
                    <a:lnT w="114300" cap="flat" cmpd="sng">
                      <a:solidFill>
                        <a:srgbClr val="11173C"/>
                      </a:solidFill>
                      <a:prstDash val="solid"/>
                      <a:round/>
                      <a:headEnd type="none" w="sm" len="sm"/>
                      <a:tailEnd type="none" w="sm" len="sm"/>
                    </a:lnT>
                    <a:lnB w="28575" cap="flat" cmpd="sng">
                      <a:solidFill>
                        <a:srgbClr val="11173C"/>
                      </a:solidFill>
                      <a:prstDash val="solid"/>
                      <a:round/>
                      <a:headEnd type="none" w="sm" len="sm"/>
                      <a:tailEnd type="none" w="sm" len="sm"/>
                    </a:lnB>
                    <a:solidFill>
                      <a:srgbClr val="63D297"/>
                    </a:solidFill>
                  </a:tcPr>
                </a:tc>
                <a:extLst>
                  <a:ext uri="{0D108BD9-81ED-4DB2-BD59-A6C34878D82A}">
                    <a16:rowId xmlns:a16="http://schemas.microsoft.com/office/drawing/2014/main" val="10000"/>
                  </a:ext>
                </a:extLst>
              </a:tr>
              <a:tr h="1266675">
                <a:tc>
                  <a:txBody>
                    <a:bodyPr/>
                    <a:lstStyle/>
                    <a:p>
                      <a:pPr marL="0" lvl="0" indent="0" algn="ctr" rtl="0">
                        <a:lnSpc>
                          <a:spcPct val="115000"/>
                        </a:lnSpc>
                        <a:spcBef>
                          <a:spcPts val="0"/>
                        </a:spcBef>
                        <a:spcAft>
                          <a:spcPts val="0"/>
                        </a:spcAft>
                        <a:buClr>
                          <a:schemeClr val="dk1"/>
                        </a:buClr>
                        <a:buSzPts val="1100"/>
                        <a:buFont typeface="Arial"/>
                        <a:buNone/>
                      </a:pPr>
                      <a:r>
                        <a:rPr lang="en" sz="1200" b="1">
                          <a:solidFill>
                            <a:schemeClr val="lt1"/>
                          </a:solidFill>
                          <a:latin typeface="Open Sans"/>
                          <a:ea typeface="Open Sans"/>
                          <a:cs typeface="Open Sans"/>
                          <a:sym typeface="Open Sans"/>
                        </a:rPr>
                        <a:t>Connecting National Issues to the Local Level</a:t>
                      </a:r>
                      <a:endParaRPr sz="1900" b="1">
                        <a:solidFill>
                          <a:schemeClr val="lt1"/>
                        </a:solidFill>
                        <a:latin typeface="Open Sans"/>
                        <a:ea typeface="Open Sans"/>
                        <a:cs typeface="Open Sans"/>
                        <a:sym typeface="Open Sans"/>
                      </a:endParaRPr>
                    </a:p>
                  </a:txBody>
                  <a:tcPr marL="91425" marR="91425" marT="91425" marB="91425">
                    <a:lnL w="28575" cap="flat" cmpd="sng">
                      <a:solidFill>
                        <a:srgbClr val="63D297"/>
                      </a:solidFill>
                      <a:prstDash val="solid"/>
                      <a:round/>
                      <a:headEnd type="none" w="sm" len="sm"/>
                      <a:tailEnd type="none" w="sm" len="sm"/>
                    </a:lnL>
                    <a:lnR w="28575" cap="flat" cmpd="sng">
                      <a:solidFill>
                        <a:srgbClr val="63D297"/>
                      </a:solidFill>
                      <a:prstDash val="solid"/>
                      <a:round/>
                      <a:headEnd type="none" w="sm" len="sm"/>
                      <a:tailEnd type="none" w="sm" len="sm"/>
                    </a:lnR>
                    <a:lnT w="28575" cap="flat" cmpd="sng">
                      <a:solidFill>
                        <a:srgbClr val="11173C"/>
                      </a:solidFill>
                      <a:prstDash val="solid"/>
                      <a:round/>
                      <a:headEnd type="none" w="sm" len="sm"/>
                      <a:tailEnd type="none" w="sm" len="sm"/>
                    </a:lnT>
                    <a:lnB w="28575" cap="flat" cmpd="sng">
                      <a:solidFill>
                        <a:srgbClr val="63D297"/>
                      </a:solidFill>
                      <a:prstDash val="solid"/>
                      <a:round/>
                      <a:headEnd type="none" w="sm" len="sm"/>
                      <a:tailEnd type="none" w="sm" len="sm"/>
                    </a:lnB>
                  </a:tcPr>
                </a:tc>
                <a:tc>
                  <a:txBody>
                    <a:bodyPr/>
                    <a:lstStyle/>
                    <a:p>
                      <a:pPr marL="0" lvl="0" indent="0" algn="ctr" rtl="0">
                        <a:lnSpc>
                          <a:spcPct val="115000"/>
                        </a:lnSpc>
                        <a:spcBef>
                          <a:spcPts val="0"/>
                        </a:spcBef>
                        <a:spcAft>
                          <a:spcPts val="0"/>
                        </a:spcAft>
                        <a:buClr>
                          <a:schemeClr val="dk1"/>
                        </a:buClr>
                        <a:buSzPts val="1100"/>
                        <a:buFont typeface="Arial"/>
                        <a:buNone/>
                      </a:pPr>
                      <a:r>
                        <a:rPr lang="en" sz="1200" b="1">
                          <a:solidFill>
                            <a:schemeClr val="lt1"/>
                          </a:solidFill>
                          <a:latin typeface="Open Sans"/>
                          <a:ea typeface="Open Sans"/>
                          <a:cs typeface="Open Sans"/>
                          <a:sym typeface="Open Sans"/>
                        </a:rPr>
                        <a:t>Connecting Issues to Voting: Understanding your Student Body</a:t>
                      </a:r>
                      <a:endParaRPr sz="1200" b="1">
                        <a:solidFill>
                          <a:schemeClr val="lt1"/>
                        </a:solidFill>
                        <a:latin typeface="Open Sans"/>
                        <a:ea typeface="Open Sans"/>
                        <a:cs typeface="Open Sans"/>
                        <a:sym typeface="Open Sans"/>
                      </a:endParaRPr>
                    </a:p>
                    <a:p>
                      <a:pPr marL="0" lvl="0" indent="0" algn="ctr" rtl="0">
                        <a:lnSpc>
                          <a:spcPct val="115000"/>
                        </a:lnSpc>
                        <a:spcBef>
                          <a:spcPts val="0"/>
                        </a:spcBef>
                        <a:spcAft>
                          <a:spcPts val="0"/>
                        </a:spcAft>
                        <a:buClr>
                          <a:schemeClr val="dk1"/>
                        </a:buClr>
                        <a:buSzPts val="1100"/>
                        <a:buFont typeface="Arial"/>
                        <a:buNone/>
                      </a:pPr>
                      <a:endParaRPr sz="1200" b="1">
                        <a:solidFill>
                          <a:schemeClr val="lt1"/>
                        </a:solidFill>
                        <a:latin typeface="Open Sans"/>
                        <a:ea typeface="Open Sans"/>
                        <a:cs typeface="Open Sans"/>
                        <a:sym typeface="Open Sans"/>
                      </a:endParaRPr>
                    </a:p>
                    <a:p>
                      <a:pPr marL="0" lvl="0" indent="0" algn="ctr" rtl="0">
                        <a:lnSpc>
                          <a:spcPct val="115000"/>
                        </a:lnSpc>
                        <a:spcBef>
                          <a:spcPts val="0"/>
                        </a:spcBef>
                        <a:spcAft>
                          <a:spcPts val="0"/>
                        </a:spcAft>
                        <a:buClr>
                          <a:schemeClr val="dk1"/>
                        </a:buClr>
                        <a:buSzPts val="1100"/>
                        <a:buFont typeface="Arial"/>
                        <a:buNone/>
                      </a:pPr>
                      <a:r>
                        <a:rPr lang="en" sz="1200" b="1">
                          <a:solidFill>
                            <a:schemeClr val="lt1"/>
                          </a:solidFill>
                          <a:latin typeface="Open Sans"/>
                          <a:ea typeface="Open Sans"/>
                          <a:cs typeface="Open Sans"/>
                          <a:sym typeface="Open Sans"/>
                        </a:rPr>
                        <a:t>Student Surveys</a:t>
                      </a:r>
                      <a:endParaRPr sz="1200" b="1">
                        <a:solidFill>
                          <a:schemeClr val="lt1"/>
                        </a:solidFill>
                        <a:latin typeface="Open Sans"/>
                        <a:ea typeface="Open Sans"/>
                        <a:cs typeface="Open Sans"/>
                        <a:sym typeface="Open Sans"/>
                      </a:endParaRPr>
                    </a:p>
                  </a:txBody>
                  <a:tcPr marL="91425" marR="91425" marT="91425" marB="91425">
                    <a:lnL w="28575" cap="flat" cmpd="sng">
                      <a:solidFill>
                        <a:srgbClr val="63D297"/>
                      </a:solidFill>
                      <a:prstDash val="solid"/>
                      <a:round/>
                      <a:headEnd type="none" w="sm" len="sm"/>
                      <a:tailEnd type="none" w="sm" len="sm"/>
                    </a:lnL>
                    <a:lnR w="28575" cap="flat" cmpd="sng">
                      <a:solidFill>
                        <a:srgbClr val="63D297"/>
                      </a:solidFill>
                      <a:prstDash val="solid"/>
                      <a:round/>
                      <a:headEnd type="none" w="sm" len="sm"/>
                      <a:tailEnd type="none" w="sm" len="sm"/>
                    </a:lnR>
                    <a:lnT w="28575" cap="flat" cmpd="sng">
                      <a:solidFill>
                        <a:srgbClr val="11173C"/>
                      </a:solidFill>
                      <a:prstDash val="solid"/>
                      <a:round/>
                      <a:headEnd type="none" w="sm" len="sm"/>
                      <a:tailEnd type="none" w="sm" len="sm"/>
                    </a:lnT>
                    <a:lnB w="28575" cap="flat" cmpd="sng">
                      <a:solidFill>
                        <a:srgbClr val="63D297"/>
                      </a:solidFill>
                      <a:prstDash val="solid"/>
                      <a:round/>
                      <a:headEnd type="none" w="sm" len="sm"/>
                      <a:tailEnd type="none" w="sm" len="sm"/>
                    </a:lnB>
                  </a:tcPr>
                </a:tc>
                <a:tc>
                  <a:txBody>
                    <a:bodyPr/>
                    <a:lstStyle/>
                    <a:p>
                      <a:pPr marL="0" lvl="0" indent="0" algn="ctr" rtl="0">
                        <a:lnSpc>
                          <a:spcPct val="115000"/>
                        </a:lnSpc>
                        <a:spcBef>
                          <a:spcPts val="0"/>
                        </a:spcBef>
                        <a:spcAft>
                          <a:spcPts val="0"/>
                        </a:spcAft>
                        <a:buClr>
                          <a:schemeClr val="dk1"/>
                        </a:buClr>
                        <a:buSzPts val="1100"/>
                        <a:buFont typeface="Arial"/>
                        <a:buNone/>
                      </a:pPr>
                      <a:r>
                        <a:rPr lang="en" sz="1200" b="1">
                          <a:solidFill>
                            <a:schemeClr val="lt1"/>
                          </a:solidFill>
                          <a:latin typeface="Open Sans"/>
                          <a:ea typeface="Open Sans"/>
                          <a:cs typeface="Open Sans"/>
                          <a:sym typeface="Open Sans"/>
                        </a:rPr>
                        <a:t>Preparing for High School Voter Registration Season of Action</a:t>
                      </a:r>
                      <a:endParaRPr sz="1200" b="1">
                        <a:solidFill>
                          <a:schemeClr val="lt1"/>
                        </a:solidFill>
                        <a:latin typeface="Open Sans"/>
                        <a:ea typeface="Open Sans"/>
                        <a:cs typeface="Open Sans"/>
                        <a:sym typeface="Open Sans"/>
                      </a:endParaRPr>
                    </a:p>
                    <a:p>
                      <a:pPr marL="0" lvl="0" indent="0" algn="ctr" rtl="0">
                        <a:lnSpc>
                          <a:spcPct val="115000"/>
                        </a:lnSpc>
                        <a:spcBef>
                          <a:spcPts val="0"/>
                        </a:spcBef>
                        <a:spcAft>
                          <a:spcPts val="0"/>
                        </a:spcAft>
                        <a:buClr>
                          <a:schemeClr val="dk1"/>
                        </a:buClr>
                        <a:buSzPts val="1100"/>
                        <a:buFont typeface="Arial"/>
                        <a:buNone/>
                      </a:pPr>
                      <a:endParaRPr sz="1200" b="1">
                        <a:solidFill>
                          <a:schemeClr val="lt1"/>
                        </a:solidFill>
                        <a:latin typeface="Open Sans"/>
                        <a:ea typeface="Open Sans"/>
                        <a:cs typeface="Open Sans"/>
                        <a:sym typeface="Open Sans"/>
                      </a:endParaRPr>
                    </a:p>
                    <a:p>
                      <a:pPr marL="0" lvl="0" indent="0" algn="ctr" rtl="0">
                        <a:lnSpc>
                          <a:spcPct val="115000"/>
                        </a:lnSpc>
                        <a:spcBef>
                          <a:spcPts val="0"/>
                        </a:spcBef>
                        <a:spcAft>
                          <a:spcPts val="0"/>
                        </a:spcAft>
                        <a:buClr>
                          <a:schemeClr val="dk1"/>
                        </a:buClr>
                        <a:buSzPts val="1100"/>
                        <a:buFont typeface="Arial"/>
                        <a:buNone/>
                      </a:pPr>
                      <a:r>
                        <a:rPr lang="en" sz="1200" b="1">
                          <a:solidFill>
                            <a:schemeClr val="lt1"/>
                          </a:solidFill>
                          <a:latin typeface="Open Sans"/>
                          <a:ea typeface="Open Sans"/>
                          <a:cs typeface="Open Sans"/>
                          <a:sym typeface="Open Sans"/>
                        </a:rPr>
                        <a:t>Spring Season of Action</a:t>
                      </a:r>
                      <a:endParaRPr sz="1200" b="1">
                        <a:solidFill>
                          <a:schemeClr val="lt1"/>
                        </a:solidFill>
                        <a:latin typeface="Open Sans"/>
                        <a:ea typeface="Open Sans"/>
                        <a:cs typeface="Open Sans"/>
                        <a:sym typeface="Open Sans"/>
                      </a:endParaRPr>
                    </a:p>
                    <a:p>
                      <a:pPr marL="0" lvl="0" indent="0" algn="ctr" rtl="0">
                        <a:lnSpc>
                          <a:spcPct val="115000"/>
                        </a:lnSpc>
                        <a:spcBef>
                          <a:spcPts val="0"/>
                        </a:spcBef>
                        <a:spcAft>
                          <a:spcPts val="0"/>
                        </a:spcAft>
                        <a:buClr>
                          <a:schemeClr val="dk1"/>
                        </a:buClr>
                        <a:buSzPts val="1100"/>
                        <a:buFont typeface="Arial"/>
                        <a:buNone/>
                      </a:pPr>
                      <a:r>
                        <a:rPr lang="en" sz="1200" b="1">
                          <a:solidFill>
                            <a:schemeClr val="lt1"/>
                          </a:solidFill>
                          <a:latin typeface="Open Sans"/>
                          <a:ea typeface="Open Sans"/>
                          <a:cs typeface="Open Sans"/>
                          <a:sym typeface="Open Sans"/>
                        </a:rPr>
                        <a:t>Voter Reg Campaign Kickoff</a:t>
                      </a:r>
                      <a:endParaRPr sz="1200" b="1">
                        <a:solidFill>
                          <a:schemeClr val="lt1"/>
                        </a:solidFill>
                        <a:latin typeface="Open Sans"/>
                        <a:ea typeface="Open Sans"/>
                        <a:cs typeface="Open Sans"/>
                        <a:sym typeface="Open Sans"/>
                      </a:endParaRPr>
                    </a:p>
                  </a:txBody>
                  <a:tcPr marL="91425" marR="91425" marT="91425" marB="91425">
                    <a:lnL w="28575" cap="flat" cmpd="sng">
                      <a:solidFill>
                        <a:srgbClr val="63D297"/>
                      </a:solidFill>
                      <a:prstDash val="solid"/>
                      <a:round/>
                      <a:headEnd type="none" w="sm" len="sm"/>
                      <a:tailEnd type="none" w="sm" len="sm"/>
                    </a:lnL>
                    <a:lnR w="28575" cap="flat" cmpd="sng">
                      <a:solidFill>
                        <a:srgbClr val="63D297"/>
                      </a:solidFill>
                      <a:prstDash val="solid"/>
                      <a:round/>
                      <a:headEnd type="none" w="sm" len="sm"/>
                      <a:tailEnd type="none" w="sm" len="sm"/>
                    </a:lnR>
                    <a:lnT w="28575" cap="flat" cmpd="sng">
                      <a:solidFill>
                        <a:srgbClr val="11173C"/>
                      </a:solidFill>
                      <a:prstDash val="solid"/>
                      <a:round/>
                      <a:headEnd type="none" w="sm" len="sm"/>
                      <a:tailEnd type="none" w="sm" len="sm"/>
                    </a:lnT>
                    <a:lnB w="28575" cap="flat" cmpd="sng">
                      <a:solidFill>
                        <a:srgbClr val="63D297"/>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graphicFrame>
        <p:nvGraphicFramePr>
          <p:cNvPr id="139" name="Google Shape;139;p20"/>
          <p:cNvGraphicFramePr/>
          <p:nvPr/>
        </p:nvGraphicFramePr>
        <p:xfrm>
          <a:off x="340950" y="2801863"/>
          <a:ext cx="3000000" cy="3000000"/>
        </p:xfrm>
        <a:graphic>
          <a:graphicData uri="http://schemas.openxmlformats.org/drawingml/2006/table">
            <a:tbl>
              <a:tblPr>
                <a:noFill/>
                <a:tableStyleId>{64F5D3A7-7822-4E25-9AFC-D17FA87BA291}</a:tableStyleId>
              </a:tblPr>
              <a:tblGrid>
                <a:gridCol w="3094175">
                  <a:extLst>
                    <a:ext uri="{9D8B030D-6E8A-4147-A177-3AD203B41FA5}">
                      <a16:colId xmlns:a16="http://schemas.microsoft.com/office/drawing/2014/main" val="20000"/>
                    </a:ext>
                  </a:extLst>
                </a:gridCol>
                <a:gridCol w="2593200">
                  <a:extLst>
                    <a:ext uri="{9D8B030D-6E8A-4147-A177-3AD203B41FA5}">
                      <a16:colId xmlns:a16="http://schemas.microsoft.com/office/drawing/2014/main" val="20001"/>
                    </a:ext>
                  </a:extLst>
                </a:gridCol>
                <a:gridCol w="2690625">
                  <a:extLst>
                    <a:ext uri="{9D8B030D-6E8A-4147-A177-3AD203B41FA5}">
                      <a16:colId xmlns:a16="http://schemas.microsoft.com/office/drawing/2014/main" val="20002"/>
                    </a:ext>
                  </a:extLst>
                </a:gridCol>
              </a:tblGrid>
              <a:tr h="485100">
                <a:tc>
                  <a:txBody>
                    <a:bodyPr/>
                    <a:lstStyle/>
                    <a:p>
                      <a:pPr marL="0" lvl="0" indent="0" algn="ctr" rtl="0">
                        <a:spcBef>
                          <a:spcPts val="0"/>
                        </a:spcBef>
                        <a:spcAft>
                          <a:spcPts val="1000"/>
                        </a:spcAft>
                        <a:buNone/>
                      </a:pPr>
                      <a:r>
                        <a:rPr lang="en" sz="1600" b="1">
                          <a:solidFill>
                            <a:schemeClr val="dk1"/>
                          </a:solidFill>
                          <a:latin typeface="Open Sans"/>
                          <a:ea typeface="Open Sans"/>
                          <a:cs typeface="Open Sans"/>
                          <a:sym typeface="Open Sans"/>
                        </a:rPr>
                        <a:t>April 6</a:t>
                      </a:r>
                      <a:endParaRPr sz="1600" b="1">
                        <a:solidFill>
                          <a:schemeClr val="dk1"/>
                        </a:solidFill>
                        <a:latin typeface="Open Sans"/>
                        <a:ea typeface="Open Sans"/>
                        <a:cs typeface="Open Sans"/>
                        <a:sym typeface="Open Sans"/>
                      </a:endParaRPr>
                    </a:p>
                  </a:txBody>
                  <a:tcPr marL="91425" marR="91425" marT="91425" marB="91425">
                    <a:lnL w="28575" cap="flat" cmpd="sng">
                      <a:solidFill>
                        <a:srgbClr val="63D297"/>
                      </a:solidFill>
                      <a:prstDash val="solid"/>
                      <a:round/>
                      <a:headEnd type="none" w="sm" len="sm"/>
                      <a:tailEnd type="none" w="sm" len="sm"/>
                    </a:lnL>
                    <a:lnR w="28575" cap="flat" cmpd="sng">
                      <a:solidFill>
                        <a:srgbClr val="11173C"/>
                      </a:solidFill>
                      <a:prstDash val="solid"/>
                      <a:round/>
                      <a:headEnd type="none" w="sm" len="sm"/>
                      <a:tailEnd type="none" w="sm" len="sm"/>
                    </a:lnR>
                    <a:lnT w="114300" cap="flat" cmpd="sng">
                      <a:solidFill>
                        <a:srgbClr val="11173C"/>
                      </a:solidFill>
                      <a:prstDash val="solid"/>
                      <a:round/>
                      <a:headEnd type="none" w="sm" len="sm"/>
                      <a:tailEnd type="none" w="sm" len="sm"/>
                    </a:lnT>
                    <a:lnB w="28575" cap="flat" cmpd="sng">
                      <a:solidFill>
                        <a:srgbClr val="11173C"/>
                      </a:solidFill>
                      <a:prstDash val="solid"/>
                      <a:round/>
                      <a:headEnd type="none" w="sm" len="sm"/>
                      <a:tailEnd type="none" w="sm" len="sm"/>
                    </a:lnB>
                    <a:solidFill>
                      <a:srgbClr val="63D297"/>
                    </a:solidFill>
                  </a:tcPr>
                </a:tc>
                <a:tc>
                  <a:txBody>
                    <a:bodyPr/>
                    <a:lstStyle/>
                    <a:p>
                      <a:pPr marL="0" lvl="0" indent="0" algn="ctr" rtl="0">
                        <a:spcBef>
                          <a:spcPts val="0"/>
                        </a:spcBef>
                        <a:spcAft>
                          <a:spcPts val="1000"/>
                        </a:spcAft>
                        <a:buNone/>
                      </a:pPr>
                      <a:r>
                        <a:rPr lang="en" sz="1600" b="1">
                          <a:solidFill>
                            <a:schemeClr val="dk1"/>
                          </a:solidFill>
                          <a:latin typeface="Open Sans"/>
                          <a:ea typeface="Open Sans"/>
                          <a:cs typeface="Open Sans"/>
                          <a:sym typeface="Open Sans"/>
                        </a:rPr>
                        <a:t>May 4</a:t>
                      </a:r>
                      <a:endParaRPr sz="1600" b="1">
                        <a:solidFill>
                          <a:schemeClr val="dk1"/>
                        </a:solidFill>
                        <a:latin typeface="Open Sans"/>
                        <a:ea typeface="Open Sans"/>
                        <a:cs typeface="Open Sans"/>
                        <a:sym typeface="Open Sans"/>
                      </a:endParaRPr>
                    </a:p>
                  </a:txBody>
                  <a:tcPr marL="91425" marR="91425" marT="91425" marB="91425">
                    <a:lnL w="28575" cap="flat" cmpd="sng">
                      <a:solidFill>
                        <a:srgbClr val="11173C"/>
                      </a:solidFill>
                      <a:prstDash val="solid"/>
                      <a:round/>
                      <a:headEnd type="none" w="sm" len="sm"/>
                      <a:tailEnd type="none" w="sm" len="sm"/>
                    </a:lnL>
                    <a:lnR w="28575" cap="flat" cmpd="sng">
                      <a:solidFill>
                        <a:srgbClr val="11173C"/>
                      </a:solidFill>
                      <a:prstDash val="solid"/>
                      <a:round/>
                      <a:headEnd type="none" w="sm" len="sm"/>
                      <a:tailEnd type="none" w="sm" len="sm"/>
                    </a:lnR>
                    <a:lnT w="114300" cap="flat" cmpd="sng">
                      <a:solidFill>
                        <a:srgbClr val="11173C"/>
                      </a:solidFill>
                      <a:prstDash val="solid"/>
                      <a:round/>
                      <a:headEnd type="none" w="sm" len="sm"/>
                      <a:tailEnd type="none" w="sm" len="sm"/>
                    </a:lnT>
                    <a:lnB w="28575" cap="flat" cmpd="sng">
                      <a:solidFill>
                        <a:srgbClr val="11173C"/>
                      </a:solidFill>
                      <a:prstDash val="solid"/>
                      <a:round/>
                      <a:headEnd type="none" w="sm" len="sm"/>
                      <a:tailEnd type="none" w="sm" len="sm"/>
                    </a:lnB>
                    <a:solidFill>
                      <a:srgbClr val="63D297"/>
                    </a:solidFill>
                  </a:tcPr>
                </a:tc>
                <a:tc>
                  <a:txBody>
                    <a:bodyPr/>
                    <a:lstStyle/>
                    <a:p>
                      <a:pPr marL="0" lvl="0" indent="0" algn="ctr" rtl="0">
                        <a:spcBef>
                          <a:spcPts val="0"/>
                        </a:spcBef>
                        <a:spcAft>
                          <a:spcPts val="1000"/>
                        </a:spcAft>
                        <a:buNone/>
                      </a:pPr>
                      <a:r>
                        <a:rPr lang="en" sz="1600" b="1">
                          <a:solidFill>
                            <a:schemeClr val="dk1"/>
                          </a:solidFill>
                          <a:latin typeface="Open Sans"/>
                          <a:ea typeface="Open Sans"/>
                          <a:cs typeface="Open Sans"/>
                          <a:sym typeface="Open Sans"/>
                        </a:rPr>
                        <a:t>June 1</a:t>
                      </a:r>
                      <a:endParaRPr sz="1600" b="1">
                        <a:solidFill>
                          <a:schemeClr val="dk1"/>
                        </a:solidFill>
                        <a:latin typeface="Open Sans"/>
                        <a:ea typeface="Open Sans"/>
                        <a:cs typeface="Open Sans"/>
                        <a:sym typeface="Open Sans"/>
                      </a:endParaRPr>
                    </a:p>
                  </a:txBody>
                  <a:tcPr marL="91425" marR="91425" marT="91425" marB="91425">
                    <a:lnL w="28575" cap="flat" cmpd="sng">
                      <a:solidFill>
                        <a:srgbClr val="11173C"/>
                      </a:solidFill>
                      <a:prstDash val="solid"/>
                      <a:round/>
                      <a:headEnd type="none" w="sm" len="sm"/>
                      <a:tailEnd type="none" w="sm" len="sm"/>
                    </a:lnL>
                    <a:lnR w="28575" cap="flat" cmpd="sng">
                      <a:solidFill>
                        <a:srgbClr val="63D297"/>
                      </a:solidFill>
                      <a:prstDash val="solid"/>
                      <a:round/>
                      <a:headEnd type="none" w="sm" len="sm"/>
                      <a:tailEnd type="none" w="sm" len="sm"/>
                    </a:lnR>
                    <a:lnT w="114300" cap="flat" cmpd="sng">
                      <a:solidFill>
                        <a:srgbClr val="11173C"/>
                      </a:solidFill>
                      <a:prstDash val="solid"/>
                      <a:round/>
                      <a:headEnd type="none" w="sm" len="sm"/>
                      <a:tailEnd type="none" w="sm" len="sm"/>
                    </a:lnT>
                    <a:lnB w="28575" cap="flat" cmpd="sng">
                      <a:solidFill>
                        <a:srgbClr val="11173C"/>
                      </a:solidFill>
                      <a:prstDash val="solid"/>
                      <a:round/>
                      <a:headEnd type="none" w="sm" len="sm"/>
                      <a:tailEnd type="none" w="sm" len="sm"/>
                    </a:lnB>
                    <a:solidFill>
                      <a:srgbClr val="63D297"/>
                    </a:solidFill>
                  </a:tcPr>
                </a:tc>
                <a:extLst>
                  <a:ext uri="{0D108BD9-81ED-4DB2-BD59-A6C34878D82A}">
                    <a16:rowId xmlns:a16="http://schemas.microsoft.com/office/drawing/2014/main" val="10000"/>
                  </a:ext>
                </a:extLst>
              </a:tr>
              <a:tr h="1666775">
                <a:tc>
                  <a:txBody>
                    <a:bodyPr/>
                    <a:lstStyle/>
                    <a:p>
                      <a:pPr marL="0" lvl="0" indent="0" algn="ctr" rtl="0">
                        <a:spcBef>
                          <a:spcPts val="0"/>
                        </a:spcBef>
                        <a:spcAft>
                          <a:spcPts val="0"/>
                        </a:spcAft>
                        <a:buClr>
                          <a:schemeClr val="dk1"/>
                        </a:buClr>
                        <a:buSzPts val="1100"/>
                        <a:buFont typeface="Arial"/>
                        <a:buNone/>
                      </a:pPr>
                      <a:r>
                        <a:rPr lang="en" b="1">
                          <a:solidFill>
                            <a:schemeClr val="lt1"/>
                          </a:solidFill>
                          <a:latin typeface="Open Sans"/>
                          <a:ea typeface="Open Sans"/>
                          <a:cs typeface="Open Sans"/>
                          <a:sym typeface="Open Sans"/>
                        </a:rPr>
                        <a:t>Campaign Support</a:t>
                      </a:r>
                      <a:endParaRPr b="1">
                        <a:solidFill>
                          <a:schemeClr val="lt1"/>
                        </a:solidFill>
                        <a:latin typeface="Open Sans"/>
                        <a:ea typeface="Open Sans"/>
                        <a:cs typeface="Open Sans"/>
                        <a:sym typeface="Open Sans"/>
                      </a:endParaRPr>
                    </a:p>
                    <a:p>
                      <a:pPr marL="0" lvl="0" indent="0" algn="ctr" rtl="0">
                        <a:spcBef>
                          <a:spcPts val="1000"/>
                        </a:spcBef>
                        <a:spcAft>
                          <a:spcPts val="0"/>
                        </a:spcAft>
                        <a:buClr>
                          <a:schemeClr val="dk1"/>
                        </a:buClr>
                        <a:buSzPts val="1100"/>
                        <a:buFont typeface="Arial"/>
                        <a:buNone/>
                      </a:pPr>
                      <a:endParaRPr b="1">
                        <a:solidFill>
                          <a:schemeClr val="lt1"/>
                        </a:solidFill>
                        <a:latin typeface="Open Sans"/>
                        <a:ea typeface="Open Sans"/>
                        <a:cs typeface="Open Sans"/>
                        <a:sym typeface="Open Sans"/>
                      </a:endParaRPr>
                    </a:p>
                    <a:p>
                      <a:pPr marL="0" lvl="0" indent="0" algn="ctr" rtl="0">
                        <a:spcBef>
                          <a:spcPts val="1000"/>
                        </a:spcBef>
                        <a:spcAft>
                          <a:spcPts val="0"/>
                        </a:spcAft>
                        <a:buClr>
                          <a:schemeClr val="dk1"/>
                        </a:buClr>
                        <a:buSzPts val="1100"/>
                        <a:buFont typeface="Arial"/>
                        <a:buNone/>
                      </a:pPr>
                      <a:r>
                        <a:rPr lang="en" b="1">
                          <a:solidFill>
                            <a:schemeClr val="lt1"/>
                          </a:solidFill>
                          <a:latin typeface="Open Sans"/>
                          <a:ea typeface="Open Sans"/>
                          <a:cs typeface="Open Sans"/>
                          <a:sym typeface="Open Sans"/>
                        </a:rPr>
                        <a:t>MSV Ambassador Program Application Opens</a:t>
                      </a:r>
                      <a:endParaRPr b="1">
                        <a:solidFill>
                          <a:schemeClr val="lt1"/>
                        </a:solidFill>
                        <a:latin typeface="Open Sans"/>
                        <a:ea typeface="Open Sans"/>
                        <a:cs typeface="Open Sans"/>
                        <a:sym typeface="Open Sans"/>
                      </a:endParaRPr>
                    </a:p>
                  </a:txBody>
                  <a:tcPr marL="91425" marR="91425" marT="91425" marB="91425">
                    <a:lnL w="28575" cap="flat" cmpd="sng">
                      <a:solidFill>
                        <a:srgbClr val="63D297"/>
                      </a:solidFill>
                      <a:prstDash val="solid"/>
                      <a:round/>
                      <a:headEnd type="none" w="sm" len="sm"/>
                      <a:tailEnd type="none" w="sm" len="sm"/>
                    </a:lnL>
                    <a:lnR w="28575" cap="flat" cmpd="sng">
                      <a:solidFill>
                        <a:srgbClr val="63D297"/>
                      </a:solidFill>
                      <a:prstDash val="solid"/>
                      <a:round/>
                      <a:headEnd type="none" w="sm" len="sm"/>
                      <a:tailEnd type="none" w="sm" len="sm"/>
                    </a:lnR>
                    <a:lnT w="28575" cap="flat" cmpd="sng">
                      <a:solidFill>
                        <a:srgbClr val="11173C"/>
                      </a:solidFill>
                      <a:prstDash val="solid"/>
                      <a:round/>
                      <a:headEnd type="none" w="sm" len="sm"/>
                      <a:tailEnd type="none" w="sm" len="sm"/>
                    </a:lnT>
                    <a:lnB w="28575" cap="flat" cmpd="sng">
                      <a:solidFill>
                        <a:srgbClr val="63D297"/>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b="1">
                          <a:solidFill>
                            <a:schemeClr val="lt1"/>
                          </a:solidFill>
                          <a:latin typeface="Open Sans"/>
                          <a:ea typeface="Open Sans"/>
                          <a:cs typeface="Open Sans"/>
                          <a:sym typeface="Open Sans"/>
                        </a:rPr>
                        <a:t>Campaign Support</a:t>
                      </a:r>
                      <a:endParaRPr b="1">
                        <a:solidFill>
                          <a:schemeClr val="lt1"/>
                        </a:solidFill>
                        <a:latin typeface="Open Sans"/>
                        <a:ea typeface="Open Sans"/>
                        <a:cs typeface="Open Sans"/>
                        <a:sym typeface="Open Sans"/>
                      </a:endParaRPr>
                    </a:p>
                    <a:p>
                      <a:pPr marL="0" lvl="0" indent="0" algn="ctr" rtl="0">
                        <a:spcBef>
                          <a:spcPts val="1000"/>
                        </a:spcBef>
                        <a:spcAft>
                          <a:spcPts val="0"/>
                        </a:spcAft>
                        <a:buClr>
                          <a:schemeClr val="dk1"/>
                        </a:buClr>
                        <a:buSzPts val="1100"/>
                        <a:buFont typeface="Arial"/>
                        <a:buNone/>
                      </a:pPr>
                      <a:endParaRPr b="1">
                        <a:solidFill>
                          <a:schemeClr val="lt1"/>
                        </a:solidFill>
                        <a:latin typeface="Open Sans"/>
                        <a:ea typeface="Open Sans"/>
                        <a:cs typeface="Open Sans"/>
                        <a:sym typeface="Open Sans"/>
                      </a:endParaRPr>
                    </a:p>
                    <a:p>
                      <a:pPr marL="0" lvl="0" indent="0" algn="ctr" rtl="0">
                        <a:spcBef>
                          <a:spcPts val="1000"/>
                        </a:spcBef>
                        <a:spcAft>
                          <a:spcPts val="1000"/>
                        </a:spcAft>
                        <a:buClr>
                          <a:schemeClr val="dk1"/>
                        </a:buClr>
                        <a:buSzPts val="1100"/>
                        <a:buFont typeface="Arial"/>
                        <a:buNone/>
                      </a:pPr>
                      <a:r>
                        <a:rPr lang="en" b="1">
                          <a:solidFill>
                            <a:schemeClr val="lt1"/>
                          </a:solidFill>
                          <a:latin typeface="Open Sans"/>
                          <a:ea typeface="Open Sans"/>
                          <a:cs typeface="Open Sans"/>
                          <a:sym typeface="Open Sans"/>
                        </a:rPr>
                        <a:t>College Forum</a:t>
                      </a:r>
                      <a:endParaRPr b="1">
                        <a:solidFill>
                          <a:schemeClr val="lt1"/>
                        </a:solidFill>
                        <a:latin typeface="Open Sans"/>
                        <a:ea typeface="Open Sans"/>
                        <a:cs typeface="Open Sans"/>
                        <a:sym typeface="Open Sans"/>
                      </a:endParaRPr>
                    </a:p>
                  </a:txBody>
                  <a:tcPr marL="91425" marR="91425" marT="91425" marB="91425">
                    <a:lnL w="28575" cap="flat" cmpd="sng">
                      <a:solidFill>
                        <a:srgbClr val="63D297"/>
                      </a:solidFill>
                      <a:prstDash val="solid"/>
                      <a:round/>
                      <a:headEnd type="none" w="sm" len="sm"/>
                      <a:tailEnd type="none" w="sm" len="sm"/>
                    </a:lnL>
                    <a:lnR w="28575" cap="flat" cmpd="sng">
                      <a:solidFill>
                        <a:srgbClr val="63D297"/>
                      </a:solidFill>
                      <a:prstDash val="solid"/>
                      <a:round/>
                      <a:headEnd type="none" w="sm" len="sm"/>
                      <a:tailEnd type="none" w="sm" len="sm"/>
                    </a:lnR>
                    <a:lnT w="28575" cap="flat" cmpd="sng">
                      <a:solidFill>
                        <a:srgbClr val="11173C"/>
                      </a:solidFill>
                      <a:prstDash val="solid"/>
                      <a:round/>
                      <a:headEnd type="none" w="sm" len="sm"/>
                      <a:tailEnd type="none" w="sm" len="sm"/>
                    </a:lnT>
                    <a:lnB w="28575" cap="flat" cmpd="sng">
                      <a:solidFill>
                        <a:srgbClr val="63D297"/>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b="1">
                          <a:solidFill>
                            <a:schemeClr val="lt1"/>
                          </a:solidFill>
                          <a:latin typeface="Open Sans"/>
                          <a:ea typeface="Open Sans"/>
                          <a:cs typeface="Open Sans"/>
                          <a:sym typeface="Open Sans"/>
                        </a:rPr>
                        <a:t>MSV Recognition Awards</a:t>
                      </a:r>
                      <a:endParaRPr b="1">
                        <a:solidFill>
                          <a:schemeClr val="lt1"/>
                        </a:solidFill>
                        <a:latin typeface="Open Sans"/>
                        <a:ea typeface="Open Sans"/>
                        <a:cs typeface="Open Sans"/>
                        <a:sym typeface="Open Sans"/>
                      </a:endParaRPr>
                    </a:p>
                    <a:p>
                      <a:pPr marL="0" lvl="0" indent="0" algn="ctr" rtl="0">
                        <a:spcBef>
                          <a:spcPts val="0"/>
                        </a:spcBef>
                        <a:spcAft>
                          <a:spcPts val="0"/>
                        </a:spcAft>
                        <a:buClr>
                          <a:schemeClr val="dk1"/>
                        </a:buClr>
                        <a:buSzPts val="1100"/>
                        <a:buFont typeface="Arial"/>
                        <a:buNone/>
                      </a:pPr>
                      <a:endParaRPr b="1">
                        <a:solidFill>
                          <a:schemeClr val="lt1"/>
                        </a:solidFill>
                        <a:latin typeface="Open Sans"/>
                        <a:ea typeface="Open Sans"/>
                        <a:cs typeface="Open Sans"/>
                        <a:sym typeface="Open Sans"/>
                      </a:endParaRPr>
                    </a:p>
                    <a:p>
                      <a:pPr marL="0" lvl="0" indent="0" algn="ctr" rtl="0">
                        <a:spcBef>
                          <a:spcPts val="0"/>
                        </a:spcBef>
                        <a:spcAft>
                          <a:spcPts val="0"/>
                        </a:spcAft>
                        <a:buClr>
                          <a:schemeClr val="dk1"/>
                        </a:buClr>
                        <a:buSzPts val="1100"/>
                        <a:buFont typeface="Arial"/>
                        <a:buNone/>
                      </a:pPr>
                      <a:endParaRPr b="1">
                        <a:solidFill>
                          <a:schemeClr val="lt1"/>
                        </a:solidFill>
                        <a:latin typeface="Open Sans"/>
                        <a:ea typeface="Open Sans"/>
                        <a:cs typeface="Open Sans"/>
                        <a:sym typeface="Open Sans"/>
                      </a:endParaRPr>
                    </a:p>
                    <a:p>
                      <a:pPr marL="0" lvl="0" indent="0" algn="ctr" rtl="0">
                        <a:spcBef>
                          <a:spcPts val="0"/>
                        </a:spcBef>
                        <a:spcAft>
                          <a:spcPts val="0"/>
                        </a:spcAft>
                        <a:buClr>
                          <a:schemeClr val="dk1"/>
                        </a:buClr>
                        <a:buSzPts val="1100"/>
                        <a:buFont typeface="Arial"/>
                        <a:buNone/>
                      </a:pPr>
                      <a:r>
                        <a:rPr lang="en" b="1">
                          <a:solidFill>
                            <a:schemeClr val="lt1"/>
                          </a:solidFill>
                          <a:latin typeface="Open Sans"/>
                          <a:ea typeface="Open Sans"/>
                          <a:cs typeface="Open Sans"/>
                          <a:sym typeface="Open Sans"/>
                        </a:rPr>
                        <a:t>MSV Ambassador Program Selections Announced</a:t>
                      </a:r>
                      <a:endParaRPr b="1">
                        <a:solidFill>
                          <a:schemeClr val="lt1"/>
                        </a:solidFill>
                        <a:latin typeface="Open Sans"/>
                        <a:ea typeface="Open Sans"/>
                        <a:cs typeface="Open Sans"/>
                        <a:sym typeface="Open Sans"/>
                      </a:endParaRPr>
                    </a:p>
                  </a:txBody>
                  <a:tcPr marL="91425" marR="91425" marT="91425" marB="91425">
                    <a:lnL w="28575" cap="flat" cmpd="sng">
                      <a:solidFill>
                        <a:srgbClr val="63D297"/>
                      </a:solidFill>
                      <a:prstDash val="solid"/>
                      <a:round/>
                      <a:headEnd type="none" w="sm" len="sm"/>
                      <a:tailEnd type="none" w="sm" len="sm"/>
                    </a:lnL>
                    <a:lnR w="28575" cap="flat" cmpd="sng">
                      <a:solidFill>
                        <a:srgbClr val="63D297"/>
                      </a:solidFill>
                      <a:prstDash val="solid"/>
                      <a:round/>
                      <a:headEnd type="none" w="sm" len="sm"/>
                      <a:tailEnd type="none" w="sm" len="sm"/>
                    </a:lnR>
                    <a:lnT w="28575" cap="flat" cmpd="sng">
                      <a:solidFill>
                        <a:srgbClr val="11173C"/>
                      </a:solidFill>
                      <a:prstDash val="solid"/>
                      <a:round/>
                      <a:headEnd type="none" w="sm" len="sm"/>
                      <a:tailEnd type="none" w="sm" len="sm"/>
                    </a:lnT>
                    <a:lnB w="28575" cap="flat" cmpd="sng">
                      <a:solidFill>
                        <a:srgbClr val="63D297"/>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cxnSp>
        <p:nvCxnSpPr>
          <p:cNvPr id="140" name="Google Shape;140;p20"/>
          <p:cNvCxnSpPr/>
          <p:nvPr/>
        </p:nvCxnSpPr>
        <p:spPr>
          <a:xfrm rot="10800000" flipH="1">
            <a:off x="383050" y="2710050"/>
            <a:ext cx="8347800" cy="3300"/>
          </a:xfrm>
          <a:prstGeom prst="straightConnector1">
            <a:avLst/>
          </a:prstGeom>
          <a:noFill/>
          <a:ln w="9525" cap="flat" cmpd="sng">
            <a:solidFill>
              <a:srgbClr val="63D297"/>
            </a:solidFill>
            <a:prstDash val="solid"/>
            <a:round/>
            <a:headEnd type="none" w="med" len="med"/>
            <a:tailEnd type="none" w="med" len="med"/>
          </a:ln>
        </p:spPr>
      </p:cxn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325</Words>
  <Application>Microsoft Office PowerPoint</Application>
  <PresentationFormat>On-screen Show (16:9)</PresentationFormat>
  <Paragraphs>68</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Open Sans</vt:lpstr>
      <vt:lpstr>Montserrat</vt:lpstr>
      <vt:lpstr>Open Sans ExtraBold</vt:lpstr>
      <vt:lpstr>Arial</vt:lpstr>
      <vt:lpstr>Simple Light</vt:lpstr>
      <vt:lpstr>PowerPoint Presentation</vt:lpstr>
      <vt:lpstr>PowerPoint Presentation</vt:lpstr>
      <vt:lpstr>PowerPoint Presentation</vt:lpstr>
      <vt:lpstr>MSV Clubs: GOAL 400 by Nov 2022</vt:lpstr>
      <vt:lpstr>PowerPoint Presentation</vt:lpstr>
      <vt:lpstr>Student Benefits</vt:lpstr>
      <vt:lpstr>Spring Semester: 8-12 hrs/month student time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 Carney</dc:creator>
  <cp:lastModifiedBy>Dee Carney</cp:lastModifiedBy>
  <cp:revision>1</cp:revision>
  <dcterms:modified xsi:type="dcterms:W3CDTF">2022-02-02T16:42:38Z</dcterms:modified>
</cp:coreProperties>
</file>